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57" r:id="rId3"/>
    <p:sldId id="258" r:id="rId4"/>
    <p:sldId id="264" r:id="rId5"/>
    <p:sldId id="259" r:id="rId6"/>
    <p:sldId id="260" r:id="rId7"/>
    <p:sldId id="265" r:id="rId8"/>
    <p:sldId id="261"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41"/>
    <p:restoredTop sz="94802"/>
  </p:normalViewPr>
  <p:slideViewPr>
    <p:cSldViewPr snapToGrid="0">
      <p:cViewPr varScale="1">
        <p:scale>
          <a:sx n="107" d="100"/>
          <a:sy n="107" d="100"/>
        </p:scale>
        <p:origin x="96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jpeg>
</file>

<file path=ppt/media/image11.jpg>
</file>

<file path=ppt/media/image12.png>
</file>

<file path=ppt/media/image13.png>
</file>

<file path=ppt/media/image14.pn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284A420-F50C-4C2C-B88E-E6F4EF504B6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893A6D2E-5228-4998-9E24-EFCCA024675E}"/>
              </a:ext>
            </a:extLst>
          </p:cNvPr>
          <p:cNvSpPr/>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9D878C-9930-44AF-AE18-FCA0DAE10D39}"/>
              </a:ext>
            </a:extLst>
          </p:cNvPr>
          <p:cNvSpPr>
            <a:spLocks noGrp="1"/>
          </p:cNvSpPr>
          <p:nvPr>
            <p:ph type="ctrTitle"/>
          </p:nvPr>
        </p:nvSpPr>
        <p:spPr>
          <a:xfrm>
            <a:off x="761802" y="852055"/>
            <a:ext cx="10380572" cy="2581463"/>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82D608-1F8D-47BB-B595-43B7BEACA90A}"/>
              </a:ext>
            </a:extLst>
          </p:cNvPr>
          <p:cNvSpPr>
            <a:spLocks noGrp="1"/>
          </p:cNvSpPr>
          <p:nvPr>
            <p:ph type="subTitle" idx="1"/>
          </p:nvPr>
        </p:nvSpPr>
        <p:spPr>
          <a:xfrm>
            <a:off x="761802" y="3754582"/>
            <a:ext cx="10380572" cy="2244436"/>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2D3C1DA-DAC9-422B-9450-54A7E03B3DE0}"/>
              </a:ext>
            </a:extLst>
          </p:cNvPr>
          <p:cNvSpPr>
            <a:spLocks noGrp="1"/>
          </p:cNvSpPr>
          <p:nvPr>
            <p:ph type="dt" sz="half" idx="10"/>
          </p:nvPr>
        </p:nvSpPr>
        <p:spPr/>
        <p:txBody>
          <a:bodyPr/>
          <a:lstStyle/>
          <a:p>
            <a:fld id="{3341EE12-F28E-4B03-A404-A8FCAE0F6316}" type="datetime1">
              <a:rPr lang="en-US" smtClean="0"/>
              <a:t>2/13/24</a:t>
            </a:fld>
            <a:endParaRPr lang="en-US" dirty="0"/>
          </a:p>
        </p:txBody>
      </p:sp>
      <p:sp>
        <p:nvSpPr>
          <p:cNvPr id="5" name="Footer Placeholder 4">
            <a:extLst>
              <a:ext uri="{FF2B5EF4-FFF2-40B4-BE49-F238E27FC236}">
                <a16:creationId xmlns:a16="http://schemas.microsoft.com/office/drawing/2014/main" id="{6739A2B9-3E23-4C08-A5CE-698861210A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2E61E-26F7-4369-8F2F-6D3CDF644D94}"/>
              </a:ext>
            </a:extLst>
          </p:cNvPr>
          <p:cNvSpPr>
            <a:spLocks noGrp="1"/>
          </p:cNvSpPr>
          <p:nvPr>
            <p:ph type="sldNum" sz="quarter" idx="12"/>
          </p:nvPr>
        </p:nvSpPr>
        <p:spPr/>
        <p:txBody>
          <a:bodyPr/>
          <a:lstStyle/>
          <a:p>
            <a:fld id="{B4A918BC-4D43-4B42-B3C0-E7EBE25E6AF0}" type="slidenum">
              <a:rPr lang="en-US" smtClean="0"/>
              <a:t>‹#›</a:t>
            </a:fld>
            <a:endParaRPr lang="en-US" dirty="0"/>
          </a:p>
        </p:txBody>
      </p:sp>
      <p:cxnSp>
        <p:nvCxnSpPr>
          <p:cNvPr id="23" name="Straight Connector 22">
            <a:extLst>
              <a:ext uri="{FF2B5EF4-FFF2-40B4-BE49-F238E27FC236}">
                <a16:creationId xmlns:a16="http://schemas.microsoft.com/office/drawing/2014/main" id="{3ADB48DB-8E25-4F2F-8C02-5B793937255F}"/>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32BA7E3-7313-49C8-A245-A85BDEB13EB3}"/>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0554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F69F7-12D5-40F0-88F0-33D60AEB021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65BB511-E79D-41D8-AF91-14A5C803FC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05DFA-4DAF-4B30-8032-503081AEA4BF}"/>
              </a:ext>
            </a:extLst>
          </p:cNvPr>
          <p:cNvSpPr>
            <a:spLocks noGrp="1"/>
          </p:cNvSpPr>
          <p:nvPr>
            <p:ph type="dt" sz="half" idx="10"/>
          </p:nvPr>
        </p:nvSpPr>
        <p:spPr/>
        <p:txBody>
          <a:bodyPr/>
          <a:lstStyle/>
          <a:p>
            <a:fld id="{B68B8189-0D9C-48A6-9FA3-862227B094CE}" type="datetime1">
              <a:rPr lang="en-US" smtClean="0"/>
              <a:t>2/13/24</a:t>
            </a:fld>
            <a:endParaRPr lang="en-US"/>
          </a:p>
        </p:txBody>
      </p:sp>
      <p:sp>
        <p:nvSpPr>
          <p:cNvPr id="5" name="Footer Placeholder 4">
            <a:extLst>
              <a:ext uri="{FF2B5EF4-FFF2-40B4-BE49-F238E27FC236}">
                <a16:creationId xmlns:a16="http://schemas.microsoft.com/office/drawing/2014/main" id="{E034FBF5-16C0-46A0-916A-4910C1B615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626EA6-7E48-454C-887A-0EF3356F91D5}"/>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4167466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312BAB-A07B-4FEA-8EB5-A7BD8B24C6DA}"/>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7">
            <a:extLst>
              <a:ext uri="{FF2B5EF4-FFF2-40B4-BE49-F238E27FC236}">
                <a16:creationId xmlns:a16="http://schemas.microsoft.com/office/drawing/2014/main" id="{F245A432-7E52-48B5-A8BB-13EED592E35A}"/>
              </a:ext>
            </a:extLst>
          </p:cNvPr>
          <p:cNvSpPr/>
          <p:nvPr/>
        </p:nvSpPr>
        <p:spPr>
          <a:xfrm>
            <a:off x="7813964" y="0"/>
            <a:ext cx="4378036" cy="6858000"/>
          </a:xfrm>
          <a:prstGeom prst="rect">
            <a:avLst/>
          </a:prstGeom>
          <a:ln>
            <a:noFill/>
          </a:ln>
          <a:effectLst>
            <a:outerShdw blurRad="254000" dist="152400" dir="10680000" sx="95000" sy="95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656288B6-16BD-4DEE-9187-C78963ED1D8A}"/>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Vertical Title 1">
            <a:extLst>
              <a:ext uri="{FF2B5EF4-FFF2-40B4-BE49-F238E27FC236}">
                <a16:creationId xmlns:a16="http://schemas.microsoft.com/office/drawing/2014/main" id="{F9259F7B-ED77-4251-A424-93712C6F57A0}"/>
              </a:ext>
            </a:extLst>
          </p:cNvPr>
          <p:cNvSpPr>
            <a:spLocks noGrp="1"/>
          </p:cNvSpPr>
          <p:nvPr>
            <p:ph type="title" orient="vert"/>
          </p:nvPr>
        </p:nvSpPr>
        <p:spPr>
          <a:xfrm>
            <a:off x="8139544" y="872836"/>
            <a:ext cx="2521527" cy="5119256"/>
          </a:xfrm>
        </p:spPr>
        <p:txBody>
          <a:bodyPr vert="eaVert" ancho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0295692-9BD0-4EB9-B344-9A6945DB0B81}"/>
              </a:ext>
            </a:extLst>
          </p:cNvPr>
          <p:cNvSpPr>
            <a:spLocks noGrp="1"/>
          </p:cNvSpPr>
          <p:nvPr>
            <p:ph type="body" orient="vert" idx="1"/>
          </p:nvPr>
        </p:nvSpPr>
        <p:spPr>
          <a:xfrm>
            <a:off x="756746" y="872836"/>
            <a:ext cx="6634169" cy="51192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B128527-7CED-4CF3-A260-649685D2E6D3}"/>
              </a:ext>
            </a:extLst>
          </p:cNvPr>
          <p:cNvSpPr>
            <a:spLocks noGrp="1"/>
          </p:cNvSpPr>
          <p:nvPr>
            <p:ph type="dt" sz="half" idx="10"/>
          </p:nvPr>
        </p:nvSpPr>
        <p:spPr>
          <a:xfrm>
            <a:off x="329184" y="6236208"/>
            <a:ext cx="3037459" cy="365125"/>
          </a:xfrm>
        </p:spPr>
        <p:txBody>
          <a:bodyPr/>
          <a:lstStyle/>
          <a:p>
            <a:fld id="{26ADDCAE-6443-42C3-9C19-F95985500186}" type="datetime1">
              <a:rPr lang="en-US" smtClean="0"/>
              <a:t>2/13/24</a:t>
            </a:fld>
            <a:endParaRPr lang="en-US" dirty="0"/>
          </a:p>
        </p:txBody>
      </p:sp>
      <p:sp>
        <p:nvSpPr>
          <p:cNvPr id="5" name="Footer Placeholder 4">
            <a:extLst>
              <a:ext uri="{FF2B5EF4-FFF2-40B4-BE49-F238E27FC236}">
                <a16:creationId xmlns:a16="http://schemas.microsoft.com/office/drawing/2014/main" id="{20517F65-E517-4B50-B559-FD7D59F3E8B5}"/>
              </a:ext>
            </a:extLst>
          </p:cNvPr>
          <p:cNvSpPr>
            <a:spLocks noGrp="1"/>
          </p:cNvSpPr>
          <p:nvPr>
            <p:ph type="ftr" sz="quarter" idx="11"/>
          </p:nvPr>
        </p:nvSpPr>
        <p:spPr>
          <a:xfrm>
            <a:off x="329184" y="237744"/>
            <a:ext cx="3581400" cy="365125"/>
          </a:xfrm>
        </p:spPr>
        <p:txBody>
          <a:bodyPr/>
          <a:lstStyle/>
          <a:p>
            <a:endParaRPr lang="en-US" dirty="0"/>
          </a:p>
        </p:txBody>
      </p:sp>
      <p:sp>
        <p:nvSpPr>
          <p:cNvPr id="6" name="Slide Number Placeholder 5">
            <a:extLst>
              <a:ext uri="{FF2B5EF4-FFF2-40B4-BE49-F238E27FC236}">
                <a16:creationId xmlns:a16="http://schemas.microsoft.com/office/drawing/2014/main" id="{CAED40B7-46EE-49D9-BE89-7E101F80A49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6" name="Straight Connector 15">
            <a:extLst>
              <a:ext uri="{FF2B5EF4-FFF2-40B4-BE49-F238E27FC236}">
                <a16:creationId xmlns:a16="http://schemas.microsoft.com/office/drawing/2014/main" id="{E05031BF-2EA5-4128-B6AF-2D0F5A101095}"/>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9797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62CCA-8D32-44C3-809A-54D0245B8ABF}"/>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0689041-349C-49F8-B155-6F5862873736}"/>
              </a:ext>
            </a:extLst>
          </p:cNvPr>
          <p:cNvSpPr>
            <a:spLocks noGrp="1"/>
          </p:cNvSpPr>
          <p:nvPr>
            <p:ph idx="1"/>
          </p:nvPr>
        </p:nvSpPr>
        <p:spPr>
          <a:xfrm>
            <a:off x="761799" y="2750126"/>
            <a:ext cx="10381205" cy="32617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5E088-72B1-425B-B53B-81B134826169}"/>
              </a:ext>
            </a:extLst>
          </p:cNvPr>
          <p:cNvSpPr>
            <a:spLocks noGrp="1"/>
          </p:cNvSpPr>
          <p:nvPr>
            <p:ph type="dt" sz="half" idx="10"/>
          </p:nvPr>
        </p:nvSpPr>
        <p:spPr/>
        <p:txBody>
          <a:bodyPr/>
          <a:lstStyle/>
          <a:p>
            <a:fld id="{1962799E-EB8E-4038-8063-81BB57C732D4}" type="datetime1">
              <a:rPr lang="en-US" smtClean="0"/>
              <a:t>2/13/24</a:t>
            </a:fld>
            <a:endParaRPr lang="en-US"/>
          </a:p>
        </p:txBody>
      </p:sp>
      <p:sp>
        <p:nvSpPr>
          <p:cNvPr id="5" name="Footer Placeholder 4">
            <a:extLst>
              <a:ext uri="{FF2B5EF4-FFF2-40B4-BE49-F238E27FC236}">
                <a16:creationId xmlns:a16="http://schemas.microsoft.com/office/drawing/2014/main" id="{89180451-8BF9-48B2-8E6A-9E15C83357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8196E-3A76-4417-BFD8-4400D16E07EA}"/>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786491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CFB183B-99B9-4420-AB2D-070568510522}"/>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76DF62B9-1876-4EEB-929D-B46F98265E34}"/>
              </a:ext>
            </a:extLst>
          </p:cNvPr>
          <p:cNvSpPr/>
          <p:nvPr/>
        </p:nvSpPr>
        <p:spPr>
          <a:xfrm>
            <a:off x="0" y="-2"/>
            <a:ext cx="12192000" cy="3862064"/>
          </a:xfrm>
          <a:prstGeom prst="rect">
            <a:avLst/>
          </a:prstGeom>
          <a:ln>
            <a:noFill/>
          </a:ln>
          <a:effectLst>
            <a:outerShdw blurRad="203200" dist="127000" dir="5460000" sx="96000" sy="96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B5F0E4DD-839A-4BD2-B5FA-FF319E87D037}"/>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692C2FB-E558-4132-AAF5-EFCED0144BA2}"/>
              </a:ext>
            </a:extLst>
          </p:cNvPr>
          <p:cNvSpPr>
            <a:spLocks noGrp="1"/>
          </p:cNvSpPr>
          <p:nvPr>
            <p:ph type="title"/>
          </p:nvPr>
        </p:nvSpPr>
        <p:spPr>
          <a:xfrm>
            <a:off x="761801" y="852056"/>
            <a:ext cx="10380572" cy="257694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AA20424-DA4E-467F-AC0A-D44192A54F64}"/>
              </a:ext>
            </a:extLst>
          </p:cNvPr>
          <p:cNvSpPr>
            <a:spLocks noGrp="1"/>
          </p:cNvSpPr>
          <p:nvPr>
            <p:ph type="body" idx="1"/>
          </p:nvPr>
        </p:nvSpPr>
        <p:spPr>
          <a:xfrm>
            <a:off x="761797" y="4202832"/>
            <a:ext cx="10395116" cy="1789260"/>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B39F9C-ADA9-4225-9D74-193A8894ED7A}"/>
              </a:ext>
            </a:extLst>
          </p:cNvPr>
          <p:cNvSpPr>
            <a:spLocks noGrp="1"/>
          </p:cNvSpPr>
          <p:nvPr>
            <p:ph type="dt" sz="half" idx="10"/>
          </p:nvPr>
        </p:nvSpPr>
        <p:spPr>
          <a:xfrm>
            <a:off x="332481" y="6236208"/>
            <a:ext cx="3037459" cy="365125"/>
          </a:xfrm>
        </p:spPr>
        <p:txBody>
          <a:bodyPr/>
          <a:lstStyle/>
          <a:p>
            <a:fld id="{217A73C3-B243-44D3-809D-EF8FDFBD85D4}" type="datetime1">
              <a:rPr lang="en-US" smtClean="0"/>
              <a:t>2/13/24</a:t>
            </a:fld>
            <a:endParaRPr lang="en-US" dirty="0"/>
          </a:p>
        </p:txBody>
      </p:sp>
      <p:sp>
        <p:nvSpPr>
          <p:cNvPr id="5" name="Footer Placeholder 4">
            <a:extLst>
              <a:ext uri="{FF2B5EF4-FFF2-40B4-BE49-F238E27FC236}">
                <a16:creationId xmlns:a16="http://schemas.microsoft.com/office/drawing/2014/main" id="{84057DEC-B96B-4D69-8B62-5156FDA6D9BB}"/>
              </a:ext>
            </a:extLst>
          </p:cNvPr>
          <p:cNvSpPr>
            <a:spLocks noGrp="1"/>
          </p:cNvSpPr>
          <p:nvPr>
            <p:ph type="ftr" sz="quarter" idx="11"/>
          </p:nvPr>
        </p:nvSpPr>
        <p:spPr>
          <a:xfrm>
            <a:off x="332481" y="237744"/>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A0BF4AC1-9934-43DC-B9AC-322612A74656}"/>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cxnSp>
        <p:nvCxnSpPr>
          <p:cNvPr id="11" name="Straight Connector 10">
            <a:extLst>
              <a:ext uri="{FF2B5EF4-FFF2-40B4-BE49-F238E27FC236}">
                <a16:creationId xmlns:a16="http://schemas.microsoft.com/office/drawing/2014/main" id="{4CBDA60A-39CD-41D4-8AE5-0FB7FD78559C}"/>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5467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CAF84-4A19-4D9A-9B82-46BCBED4F7BD}"/>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5A373DD-26AC-4E69-A17C-538D9C7C6854}"/>
              </a:ext>
            </a:extLst>
          </p:cNvPr>
          <p:cNvSpPr>
            <a:spLocks noGrp="1"/>
          </p:cNvSpPr>
          <p:nvPr>
            <p:ph sz="half" idx="1"/>
          </p:nvPr>
        </p:nvSpPr>
        <p:spPr>
          <a:xfrm>
            <a:off x="761800"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AD30C23-A75F-45DF-BCCF-760C533AC7FA}"/>
              </a:ext>
            </a:extLst>
          </p:cNvPr>
          <p:cNvSpPr>
            <a:spLocks noGrp="1"/>
          </p:cNvSpPr>
          <p:nvPr>
            <p:ph sz="half" idx="2"/>
          </p:nvPr>
        </p:nvSpPr>
        <p:spPr>
          <a:xfrm>
            <a:off x="6097092"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82C3974-73EC-4F1B-9E92-0E279ABEE5CD}"/>
              </a:ext>
            </a:extLst>
          </p:cNvPr>
          <p:cNvSpPr>
            <a:spLocks noGrp="1"/>
          </p:cNvSpPr>
          <p:nvPr>
            <p:ph type="dt" sz="half" idx="10"/>
          </p:nvPr>
        </p:nvSpPr>
        <p:spPr>
          <a:xfrm>
            <a:off x="332481" y="6236208"/>
            <a:ext cx="3037459" cy="365125"/>
          </a:xfrm>
        </p:spPr>
        <p:txBody>
          <a:bodyPr/>
          <a:lstStyle/>
          <a:p>
            <a:fld id="{C9B6D3E3-28E2-4380-A113-67698215C5F8}" type="datetime1">
              <a:rPr lang="en-US" smtClean="0"/>
              <a:t>2/13/24</a:t>
            </a:fld>
            <a:endParaRPr lang="en-US" dirty="0"/>
          </a:p>
        </p:txBody>
      </p:sp>
      <p:sp>
        <p:nvSpPr>
          <p:cNvPr id="6" name="Footer Placeholder 5">
            <a:extLst>
              <a:ext uri="{FF2B5EF4-FFF2-40B4-BE49-F238E27FC236}">
                <a16:creationId xmlns:a16="http://schemas.microsoft.com/office/drawing/2014/main" id="{CC70B3F2-3F28-42A3-9701-A6F01F1B185A}"/>
              </a:ext>
            </a:extLst>
          </p:cNvPr>
          <p:cNvSpPr>
            <a:spLocks noGrp="1"/>
          </p:cNvSpPr>
          <p:nvPr>
            <p:ph type="ftr" sz="quarter" idx="11"/>
          </p:nvPr>
        </p:nvSpPr>
        <p:spPr>
          <a:xfrm>
            <a:off x="332481" y="237744"/>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E5E7A2FC-50E7-4972-9F28-E3AC4EF93D44}"/>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1963830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65F85-77E6-4F6D-9FFA-5D76201B13E5}"/>
              </a:ext>
            </a:extLst>
          </p:cNvPr>
          <p:cNvSpPr>
            <a:spLocks noGrp="1"/>
          </p:cNvSpPr>
          <p:nvPr>
            <p:ph type="title"/>
          </p:nvPr>
        </p:nvSpPr>
        <p:spPr>
          <a:xfrm>
            <a:off x="761802" y="872836"/>
            <a:ext cx="10380572" cy="1427019"/>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C6C0DAE-58D1-45D9-9FC4-B0864E332C08}"/>
              </a:ext>
            </a:extLst>
          </p:cNvPr>
          <p:cNvSpPr>
            <a:spLocks noGrp="1"/>
          </p:cNvSpPr>
          <p:nvPr>
            <p:ph type="body" idx="1"/>
          </p:nvPr>
        </p:nvSpPr>
        <p:spPr>
          <a:xfrm>
            <a:off x="761801" y="2713326"/>
            <a:ext cx="5023424"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1E63D7-9812-4EA1-A0A2-14D974311FAD}"/>
              </a:ext>
            </a:extLst>
          </p:cNvPr>
          <p:cNvSpPr>
            <a:spLocks noGrp="1"/>
          </p:cNvSpPr>
          <p:nvPr>
            <p:ph sz="half" idx="2"/>
          </p:nvPr>
        </p:nvSpPr>
        <p:spPr>
          <a:xfrm>
            <a:off x="761801" y="3706091"/>
            <a:ext cx="5023424"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4C5055B-04A0-47D3-90ED-135025F857F9}"/>
              </a:ext>
            </a:extLst>
          </p:cNvPr>
          <p:cNvSpPr>
            <a:spLocks noGrp="1"/>
          </p:cNvSpPr>
          <p:nvPr>
            <p:ph type="body" sz="quarter" idx="3"/>
          </p:nvPr>
        </p:nvSpPr>
        <p:spPr>
          <a:xfrm>
            <a:off x="6094211" y="2713326"/>
            <a:ext cx="5048163"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936E6E-8F64-49E6-B57C-86CF92D1689E}"/>
              </a:ext>
            </a:extLst>
          </p:cNvPr>
          <p:cNvSpPr>
            <a:spLocks noGrp="1"/>
          </p:cNvSpPr>
          <p:nvPr>
            <p:ph sz="quarter" idx="4"/>
          </p:nvPr>
        </p:nvSpPr>
        <p:spPr>
          <a:xfrm>
            <a:off x="6094211" y="3706091"/>
            <a:ext cx="5048163"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FFBEAD-2827-40DA-8338-2D691325F1B3}"/>
              </a:ext>
            </a:extLst>
          </p:cNvPr>
          <p:cNvSpPr>
            <a:spLocks noGrp="1"/>
          </p:cNvSpPr>
          <p:nvPr>
            <p:ph type="dt" sz="half" idx="10"/>
          </p:nvPr>
        </p:nvSpPr>
        <p:spPr>
          <a:xfrm>
            <a:off x="332481" y="6236208"/>
            <a:ext cx="3037459" cy="365125"/>
          </a:xfrm>
        </p:spPr>
        <p:txBody>
          <a:bodyPr/>
          <a:lstStyle/>
          <a:p>
            <a:fld id="{A9EFCB61-04AD-47C9-BF79-2BD8B9CEC07A}" type="datetime1">
              <a:rPr lang="en-US" smtClean="0"/>
              <a:t>2/13/24</a:t>
            </a:fld>
            <a:endParaRPr lang="en-US" dirty="0"/>
          </a:p>
        </p:txBody>
      </p:sp>
      <p:sp>
        <p:nvSpPr>
          <p:cNvPr id="8" name="Footer Placeholder 7">
            <a:extLst>
              <a:ext uri="{FF2B5EF4-FFF2-40B4-BE49-F238E27FC236}">
                <a16:creationId xmlns:a16="http://schemas.microsoft.com/office/drawing/2014/main" id="{DF34B88D-9C6E-4A88-985C-3ED5057A1F65}"/>
              </a:ext>
            </a:extLst>
          </p:cNvPr>
          <p:cNvSpPr>
            <a:spLocks noGrp="1"/>
          </p:cNvSpPr>
          <p:nvPr>
            <p:ph type="ftr" sz="quarter" idx="11"/>
          </p:nvPr>
        </p:nvSpPr>
        <p:spPr>
          <a:xfrm>
            <a:off x="332481" y="237744"/>
            <a:ext cx="4114800" cy="365125"/>
          </a:xfrm>
        </p:spPr>
        <p:txBody>
          <a:bodyPr/>
          <a:lstStyle/>
          <a:p>
            <a:endParaRPr lang="en-US" dirty="0"/>
          </a:p>
        </p:txBody>
      </p:sp>
      <p:sp>
        <p:nvSpPr>
          <p:cNvPr id="9" name="Slide Number Placeholder 8">
            <a:extLst>
              <a:ext uri="{FF2B5EF4-FFF2-40B4-BE49-F238E27FC236}">
                <a16:creationId xmlns:a16="http://schemas.microsoft.com/office/drawing/2014/main" id="{880B6A32-2D15-425F-B6A9-146AFB5C1ACB}"/>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227276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81B7C-9BD5-4CF8-BAEB-A6CB78DA2F89}"/>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D85F1D3-3353-4FC6-8854-51B0BFFD6D5A}"/>
              </a:ext>
            </a:extLst>
          </p:cNvPr>
          <p:cNvSpPr>
            <a:spLocks noGrp="1"/>
          </p:cNvSpPr>
          <p:nvPr>
            <p:ph type="dt" sz="half" idx="10"/>
          </p:nvPr>
        </p:nvSpPr>
        <p:spPr/>
        <p:txBody>
          <a:bodyPr/>
          <a:lstStyle/>
          <a:p>
            <a:fld id="{A4535E0C-D585-492F-8146-7493F4086301}" type="datetime1">
              <a:rPr lang="en-US" smtClean="0"/>
              <a:t>2/13/24</a:t>
            </a:fld>
            <a:endParaRPr lang="en-US"/>
          </a:p>
        </p:txBody>
      </p:sp>
      <p:sp>
        <p:nvSpPr>
          <p:cNvPr id="4" name="Footer Placeholder 3">
            <a:extLst>
              <a:ext uri="{FF2B5EF4-FFF2-40B4-BE49-F238E27FC236}">
                <a16:creationId xmlns:a16="http://schemas.microsoft.com/office/drawing/2014/main" id="{F7226CE6-6BEB-46DB-BD4B-9B8AE89A1A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181BCCC-8B3F-40B3-91D5-52E53B2AAE11}"/>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639141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2C0FBB6-4CCA-4358-9DD5-CDF2173E63C8}"/>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8902559A-671A-4FDE-82C3-1CF8CFCF18EC}"/>
              </a:ext>
            </a:extLst>
          </p:cNvPr>
          <p:cNvSpPr>
            <a:spLocks noGrp="1"/>
          </p:cNvSpPr>
          <p:nvPr>
            <p:ph type="dt" sz="half" idx="10"/>
          </p:nvPr>
        </p:nvSpPr>
        <p:spPr/>
        <p:txBody>
          <a:bodyPr/>
          <a:lstStyle/>
          <a:p>
            <a:fld id="{8CE48390-48B5-49AB-B019-A7C8FB8C31F6}" type="datetime1">
              <a:rPr lang="en-US" smtClean="0"/>
              <a:t>2/13/24</a:t>
            </a:fld>
            <a:endParaRPr lang="en-US"/>
          </a:p>
        </p:txBody>
      </p:sp>
      <p:sp>
        <p:nvSpPr>
          <p:cNvPr id="3" name="Footer Placeholder 2">
            <a:extLst>
              <a:ext uri="{FF2B5EF4-FFF2-40B4-BE49-F238E27FC236}">
                <a16:creationId xmlns:a16="http://schemas.microsoft.com/office/drawing/2014/main" id="{78A14275-250D-437E-BAF1-5BB3CDE64AC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FD93BDE-2A52-4AA7-B222-0F25570EBF77}"/>
              </a:ext>
            </a:extLst>
          </p:cNvPr>
          <p:cNvSpPr>
            <a:spLocks noGrp="1"/>
          </p:cNvSpPr>
          <p:nvPr>
            <p:ph type="sldNum" sz="quarter" idx="12"/>
          </p:nvPr>
        </p:nvSpPr>
        <p:spPr/>
        <p:txBody>
          <a:bodyPr/>
          <a:lstStyle/>
          <a:p>
            <a:fld id="{B4A918BC-4D43-4B42-B3C0-E7EBE25E6AF0}" type="slidenum">
              <a:rPr lang="en-US" smtClean="0"/>
              <a:t>‹#›</a:t>
            </a:fld>
            <a:endParaRPr lang="en-US"/>
          </a:p>
        </p:txBody>
      </p:sp>
      <p:cxnSp>
        <p:nvCxnSpPr>
          <p:cNvPr id="5" name="Straight Connector 4">
            <a:extLst>
              <a:ext uri="{FF2B5EF4-FFF2-40B4-BE49-F238E27FC236}">
                <a16:creationId xmlns:a16="http://schemas.microsoft.com/office/drawing/2014/main" id="{9E6B771E-DDF7-430C-9462-BA1D3742C84E}"/>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7954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F9A0B00-F6ED-4C3A-97DC-C2AF9D62EE8B}"/>
              </a:ext>
            </a:extLst>
          </p:cNvPr>
          <p:cNvSpPr/>
          <p:nvPr/>
        </p:nvSpPr>
        <p:spPr>
          <a:xfrm>
            <a:off x="79067" y="0"/>
            <a:ext cx="4998624" cy="6858000"/>
          </a:xfrm>
          <a:prstGeom prst="rect">
            <a:avLst/>
          </a:prstGeom>
          <a:ln>
            <a:noFill/>
          </a:ln>
          <a:effectLst>
            <a:outerShdw blurRad="228600" dist="1143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3" name="Rectangle 122">
            <a:extLst>
              <a:ext uri="{FF2B5EF4-FFF2-40B4-BE49-F238E27FC236}">
                <a16:creationId xmlns:a16="http://schemas.microsoft.com/office/drawing/2014/main" id="{3B025FD9-B9EF-4F5C-B67D-3485253B7A6A}"/>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7">
            <a:extLst>
              <a:ext uri="{FF2B5EF4-FFF2-40B4-BE49-F238E27FC236}">
                <a16:creationId xmlns:a16="http://schemas.microsoft.com/office/drawing/2014/main" id="{47F545CD-A200-4C66-BF9A-9B839D0CE648}"/>
              </a:ext>
            </a:extLst>
          </p:cNvPr>
          <p:cNvSpPr/>
          <p:nvPr/>
        </p:nvSpPr>
        <p:spPr>
          <a:xfrm>
            <a:off x="0" y="0"/>
            <a:ext cx="6096000" cy="6858000"/>
          </a:xfrm>
          <a:prstGeom prst="rect">
            <a:avLst/>
          </a:prstGeom>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110916-EEE9-418C-B24A-EC09A6D22859}"/>
              </a:ext>
            </a:extLst>
          </p:cNvPr>
          <p:cNvSpPr>
            <a:spLocks noGrp="1"/>
          </p:cNvSpPr>
          <p:nvPr>
            <p:ph type="title"/>
          </p:nvPr>
        </p:nvSpPr>
        <p:spPr>
          <a:xfrm>
            <a:off x="770537" y="872836"/>
            <a:ext cx="4560525" cy="2281050"/>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9C3A0F4-FD98-409E-B41A-5F4352C6A8E5}"/>
              </a:ext>
            </a:extLst>
          </p:cNvPr>
          <p:cNvSpPr>
            <a:spLocks noGrp="1"/>
          </p:cNvSpPr>
          <p:nvPr>
            <p:ph idx="1"/>
          </p:nvPr>
        </p:nvSpPr>
        <p:spPr>
          <a:xfrm>
            <a:off x="6621781" y="872837"/>
            <a:ext cx="4520593" cy="5140036"/>
          </a:xfrm>
        </p:spPr>
        <p:txBody>
          <a:bodyPr>
            <a:normAutofit/>
          </a:bodyPr>
          <a:lstStyle>
            <a:lvl1pPr algn="l">
              <a:defRPr sz="2800"/>
            </a:lvl1pPr>
            <a:lvl2pPr algn="l">
              <a:defRPr sz="2400"/>
            </a:lvl2pPr>
            <a:lvl3pPr algn="l">
              <a:defRPr sz="2000"/>
            </a:lvl3pPr>
            <a:lvl4pPr algn="l">
              <a:defRPr sz="1800"/>
            </a:lvl4pPr>
            <a:lvl5pPr algn="l">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EFABF6F-6E7C-4B3F-B205-09361DA5898B}"/>
              </a:ext>
            </a:extLst>
          </p:cNvPr>
          <p:cNvSpPr>
            <a:spLocks noGrp="1"/>
          </p:cNvSpPr>
          <p:nvPr>
            <p:ph type="body" sz="half" idx="2"/>
          </p:nvPr>
        </p:nvSpPr>
        <p:spPr>
          <a:xfrm>
            <a:off x="770537" y="3442854"/>
            <a:ext cx="4560525" cy="2576945"/>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25198D-8500-4277-AA5D-3C3D8FDDCF4B}"/>
              </a:ext>
            </a:extLst>
          </p:cNvPr>
          <p:cNvSpPr>
            <a:spLocks noGrp="1"/>
          </p:cNvSpPr>
          <p:nvPr>
            <p:ph type="dt" sz="half" idx="10"/>
          </p:nvPr>
        </p:nvSpPr>
        <p:spPr>
          <a:xfrm>
            <a:off x="329184" y="6236208"/>
            <a:ext cx="3037459" cy="365125"/>
          </a:xfrm>
        </p:spPr>
        <p:txBody>
          <a:bodyPr/>
          <a:lstStyle/>
          <a:p>
            <a:fld id="{962E767E-8A14-4E70-91B9-2101CBC4D7BD}" type="datetime1">
              <a:rPr lang="en-US" smtClean="0"/>
              <a:t>2/13/24</a:t>
            </a:fld>
            <a:endParaRPr lang="en-US" dirty="0"/>
          </a:p>
        </p:txBody>
      </p:sp>
      <p:sp>
        <p:nvSpPr>
          <p:cNvPr id="6" name="Footer Placeholder 5">
            <a:extLst>
              <a:ext uri="{FF2B5EF4-FFF2-40B4-BE49-F238E27FC236}">
                <a16:creationId xmlns:a16="http://schemas.microsoft.com/office/drawing/2014/main" id="{F98D219F-027A-4632-9FB0-BD098D5693DB}"/>
              </a:ext>
            </a:extLst>
          </p:cNvPr>
          <p:cNvSpPr>
            <a:spLocks noGrp="1"/>
          </p:cNvSpPr>
          <p:nvPr>
            <p:ph type="ftr" sz="quarter" idx="11"/>
          </p:nvPr>
        </p:nvSpPr>
        <p:spPr>
          <a:xfrm>
            <a:off x="329184" y="237744"/>
            <a:ext cx="3792532"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CA30C82B-C7DC-434D-8768-DE9D1176715B}"/>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29" name="Straight Connector 128">
            <a:extLst>
              <a:ext uri="{FF2B5EF4-FFF2-40B4-BE49-F238E27FC236}">
                <a16:creationId xmlns:a16="http://schemas.microsoft.com/office/drawing/2014/main" id="{A8CCC603-9605-46C8-9034-8DAE6AC40DD9}"/>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CBBF1D9-8F8F-45A3-BDB4-952D0FB20A4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3045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CBEB8797-B080-41A6-B14E-8DC7F0F27E4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0C6C7272-A552-46B3-992F-F5ADD5AA2443}"/>
              </a:ext>
            </a:extLst>
          </p:cNvPr>
          <p:cNvSpPr/>
          <p:nvPr/>
        </p:nvSpPr>
        <p:spPr>
          <a:xfrm>
            <a:off x="-1" y="0"/>
            <a:ext cx="6087677" cy="6858000"/>
          </a:xfrm>
          <a:prstGeom prst="rect">
            <a:avLst/>
          </a:prstGeom>
          <a:solidFill>
            <a:schemeClr val="bg1"/>
          </a:solidFill>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C25F6AD1-1E6C-46AF-8431-6627180FFD2E}"/>
              </a:ext>
            </a:extLst>
          </p:cNvPr>
          <p:cNvSpPr>
            <a:spLocks noGrp="1"/>
          </p:cNvSpPr>
          <p:nvPr>
            <p:ph type="title"/>
          </p:nvPr>
        </p:nvSpPr>
        <p:spPr>
          <a:xfrm>
            <a:off x="768733" y="858981"/>
            <a:ext cx="4556749" cy="2281052"/>
          </a:xfrm>
        </p:spPr>
        <p:txBody>
          <a:bodyPr anchor="b"/>
          <a:lstStyle>
            <a:lvl1pPr>
              <a:defRPr lang="en-US" sz="3600" kern="1200" dirty="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88A91F9-760E-4CF4-8A03-FA1482C35EB7}"/>
              </a:ext>
            </a:extLst>
          </p:cNvPr>
          <p:cNvSpPr>
            <a:spLocks noGrp="1"/>
          </p:cNvSpPr>
          <p:nvPr>
            <p:ph type="pic" idx="1"/>
          </p:nvPr>
        </p:nvSpPr>
        <p:spPr>
          <a:xfrm>
            <a:off x="6559826" y="865909"/>
            <a:ext cx="4582548" cy="5126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149A9D5-BA6E-4C4A-88A0-5BB86958B8E6}"/>
              </a:ext>
            </a:extLst>
          </p:cNvPr>
          <p:cNvSpPr>
            <a:spLocks noGrp="1"/>
          </p:cNvSpPr>
          <p:nvPr>
            <p:ph type="body" sz="half" idx="2"/>
          </p:nvPr>
        </p:nvSpPr>
        <p:spPr>
          <a:xfrm>
            <a:off x="768733" y="3429000"/>
            <a:ext cx="4556749" cy="2590800"/>
          </a:xfrm>
        </p:spPr>
        <p:txBody>
          <a:bodyPr/>
          <a:lstStyle>
            <a:lvl1pPr marL="0" indent="0">
              <a:buNone/>
              <a:defRPr lang="en-US" sz="2400" kern="1200" dirty="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56899E-70A1-4EFB-87EC-6C4F3BC0360B}"/>
              </a:ext>
            </a:extLst>
          </p:cNvPr>
          <p:cNvSpPr>
            <a:spLocks noGrp="1"/>
          </p:cNvSpPr>
          <p:nvPr>
            <p:ph type="dt" sz="half" idx="10"/>
          </p:nvPr>
        </p:nvSpPr>
        <p:spPr>
          <a:xfrm>
            <a:off x="329184" y="6236208"/>
            <a:ext cx="3037459" cy="365125"/>
          </a:xfrm>
        </p:spPr>
        <p:txBody>
          <a:bodyPr/>
          <a:lstStyle/>
          <a:p>
            <a:fld id="{01AF0C4B-5A4A-45CA-ABEC-10F107160D33}" type="datetime1">
              <a:rPr lang="en-US" smtClean="0"/>
              <a:t>2/13/24</a:t>
            </a:fld>
            <a:endParaRPr lang="en-US" dirty="0"/>
          </a:p>
        </p:txBody>
      </p:sp>
      <p:sp>
        <p:nvSpPr>
          <p:cNvPr id="6" name="Footer Placeholder 5">
            <a:extLst>
              <a:ext uri="{FF2B5EF4-FFF2-40B4-BE49-F238E27FC236}">
                <a16:creationId xmlns:a16="http://schemas.microsoft.com/office/drawing/2014/main" id="{5FC34B05-4931-4BC8-BD43-9E6B944B3069}"/>
              </a:ext>
            </a:extLst>
          </p:cNvPr>
          <p:cNvSpPr>
            <a:spLocks noGrp="1"/>
          </p:cNvSpPr>
          <p:nvPr>
            <p:ph type="ftr" sz="quarter" idx="11"/>
          </p:nvPr>
        </p:nvSpPr>
        <p:spPr>
          <a:xfrm>
            <a:off x="329184" y="237744"/>
            <a:ext cx="4114800"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AD4ABE5D-7EA4-4D33-B23E-52E640CBF21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74" name="Straight Connector 73">
            <a:extLst>
              <a:ext uri="{FF2B5EF4-FFF2-40B4-BE49-F238E27FC236}">
                <a16:creationId xmlns:a16="http://schemas.microsoft.com/office/drawing/2014/main" id="{DF0DB5EA-94EC-4DB5-B8E5-B454005C1552}"/>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699FF82-B951-46E6-AEA7-0993C867FB6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3067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38E7D36-B1C9-463C-983F-AEA5810A60D0}"/>
              </a:ext>
            </a:extLst>
          </p:cNvPr>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37B9A221-B33F-47C2-85FF-2C8F363D797B}"/>
              </a:ext>
            </a:extLst>
          </p:cNvPr>
          <p:cNvSpPr/>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8" name="Rectangle 7">
            <a:extLst>
              <a:ext uri="{FF2B5EF4-FFF2-40B4-BE49-F238E27FC236}">
                <a16:creationId xmlns:a16="http://schemas.microsoft.com/office/drawing/2014/main" id="{CD0E0EF1-7626-4514-9337-271DD661B1EB}"/>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5" name="Rectangle 64">
            <a:extLst>
              <a:ext uri="{FF2B5EF4-FFF2-40B4-BE49-F238E27FC236}">
                <a16:creationId xmlns:a16="http://schemas.microsoft.com/office/drawing/2014/main" id="{5F0B1492-9A00-4F80-8771-0BB2C2C4353C}"/>
              </a:ext>
            </a:extLst>
          </p:cNvPr>
          <p:cNvSpPr/>
          <p:nvPr/>
        </p:nvSpPr>
        <p:spPr>
          <a:xfrm>
            <a:off x="3048" y="0"/>
            <a:ext cx="12188952" cy="1994053"/>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0F462805-4F8E-44FE-905C-2C3F1A2B3D44}"/>
              </a:ext>
            </a:extLst>
          </p:cNvPr>
          <p:cNvSpPr>
            <a:spLocks noGrp="1"/>
          </p:cNvSpPr>
          <p:nvPr>
            <p:ph type="title"/>
          </p:nvPr>
        </p:nvSpPr>
        <p:spPr>
          <a:xfrm>
            <a:off x="761801" y="858982"/>
            <a:ext cx="10380573" cy="143227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9345021C-0380-49AA-ADA1-A8B473FBF572}"/>
              </a:ext>
            </a:extLst>
          </p:cNvPr>
          <p:cNvSpPr>
            <a:spLocks noGrp="1"/>
          </p:cNvSpPr>
          <p:nvPr>
            <p:ph type="body" idx="1"/>
          </p:nvPr>
        </p:nvSpPr>
        <p:spPr>
          <a:xfrm>
            <a:off x="761799" y="2750126"/>
            <a:ext cx="10381205" cy="326178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B7A2409-F298-40BF-BFAC-65A3E71D29E8}"/>
              </a:ext>
            </a:extLst>
          </p:cNvPr>
          <p:cNvSpPr>
            <a:spLocks noGrp="1"/>
          </p:cNvSpPr>
          <p:nvPr>
            <p:ph type="dt" sz="half" idx="2"/>
          </p:nvPr>
        </p:nvSpPr>
        <p:spPr>
          <a:xfrm>
            <a:off x="332481" y="6240079"/>
            <a:ext cx="4114800" cy="365125"/>
          </a:xfrm>
          <a:prstGeom prst="rect">
            <a:avLst/>
          </a:prstGeom>
        </p:spPr>
        <p:txBody>
          <a:bodyPr vert="horz" lIns="91440" tIns="45720" rIns="91440" bIns="45720" rtlCol="0" anchor="ctr"/>
          <a:lstStyle>
            <a:lvl1pPr algn="l">
              <a:defRPr sz="900">
                <a:solidFill>
                  <a:schemeClr val="tx1"/>
                </a:solidFill>
              </a:defRPr>
            </a:lvl1pPr>
          </a:lstStyle>
          <a:p>
            <a:fld id="{6989806E-8E94-473C-AEE7-BE6F15F85533}" type="datetime1">
              <a:rPr lang="en-US" smtClean="0"/>
              <a:t>2/13/24</a:t>
            </a:fld>
            <a:endParaRPr lang="en-US" dirty="0"/>
          </a:p>
        </p:txBody>
      </p:sp>
      <p:sp>
        <p:nvSpPr>
          <p:cNvPr id="5" name="Footer Placeholder 4">
            <a:extLst>
              <a:ext uri="{FF2B5EF4-FFF2-40B4-BE49-F238E27FC236}">
                <a16:creationId xmlns:a16="http://schemas.microsoft.com/office/drawing/2014/main" id="{CB4799D8-4DBF-4BB2-8D2B-65592ADC9004}"/>
              </a:ext>
            </a:extLst>
          </p:cNvPr>
          <p:cNvSpPr>
            <a:spLocks noGrp="1"/>
          </p:cNvSpPr>
          <p:nvPr>
            <p:ph type="ftr" sz="quarter" idx="3"/>
          </p:nvPr>
        </p:nvSpPr>
        <p:spPr>
          <a:xfrm>
            <a:off x="332481" y="236199"/>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F9F99666-11C3-48A1-966C-439EBF9D9A01}"/>
              </a:ext>
            </a:extLst>
          </p:cNvPr>
          <p:cNvSpPr>
            <a:spLocks noGrp="1"/>
          </p:cNvSpPr>
          <p:nvPr>
            <p:ph type="sldNum" sz="quarter" idx="4"/>
          </p:nvPr>
        </p:nvSpPr>
        <p:spPr>
          <a:xfrm>
            <a:off x="11289782" y="235881"/>
            <a:ext cx="756746" cy="365760"/>
          </a:xfrm>
          <a:prstGeom prst="rect">
            <a:avLst/>
          </a:prstGeom>
        </p:spPr>
        <p:txBody>
          <a:bodyPr vert="horz" lIns="91440" tIns="45720" rIns="91440" bIns="45720" rtlCol="0" anchor="ctr"/>
          <a:lstStyle>
            <a:lvl1pPr algn="ctr">
              <a:defRPr lang="en-US" sz="1400" b="1" kern="1200" smtClean="0">
                <a:solidFill>
                  <a:schemeClr val="tx1"/>
                </a:solidFill>
                <a:latin typeface="Bierstadt" panose="020B0504020202020204" pitchFamily="34" charset="0"/>
                <a:ea typeface="+mn-ea"/>
                <a:cs typeface="+mn-cs"/>
              </a:defRPr>
            </a:lvl1pPr>
          </a:lstStyle>
          <a:p>
            <a:fld id="{B4A918BC-4D43-4B42-B3C0-E7EBE25E6AF0}" type="slidenum">
              <a:rPr lang="en-US" smtClean="0"/>
              <a:pPr/>
              <a:t>‹#›</a:t>
            </a:fld>
            <a:endParaRPr lang="en-US" dirty="0"/>
          </a:p>
        </p:txBody>
      </p:sp>
      <p:cxnSp>
        <p:nvCxnSpPr>
          <p:cNvPr id="119" name="Straight Connector 118">
            <a:extLst>
              <a:ext uri="{FF2B5EF4-FFF2-40B4-BE49-F238E27FC236}">
                <a16:creationId xmlns:a16="http://schemas.microsoft.com/office/drawing/2014/main" id="{7FAC7B62-8ACC-41ED-80AB-8D1CDF38B9E4}"/>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45FF525-9A83-4625-99D9-B267BDE077E7}"/>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825390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200" kern="1200">
          <a:solidFill>
            <a:schemeClr val="tx1"/>
          </a:solidFill>
          <a:latin typeface="+mn-lt"/>
          <a:ea typeface="+mn-ea"/>
          <a:cs typeface="+mn-cs"/>
        </a:defRPr>
      </a:lvl1pPr>
      <a:lvl2pPr marL="228600" indent="0" algn="l"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6858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CE82FC2-F860-45B2-A3D6-C0687566A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Rollercoaster track loops and twists shown against the sky">
            <a:extLst>
              <a:ext uri="{FF2B5EF4-FFF2-40B4-BE49-F238E27FC236}">
                <a16:creationId xmlns:a16="http://schemas.microsoft.com/office/drawing/2014/main" id="{D48981E9-534D-3E97-426E-8B24BACC8D45}"/>
              </a:ext>
            </a:extLst>
          </p:cNvPr>
          <p:cNvPicPr>
            <a:picLocks noGrp="1" noRot="1" noChangeAspect="1" noMove="1" noResize="1" noEditPoints="1" noAdjustHandles="1" noChangeArrowheads="1" noChangeShapeType="1" noCrop="1"/>
          </p:cNvPicPr>
          <p:nvPr/>
        </p:nvPicPr>
        <p:blipFill rotWithShape="1">
          <a:blip r:embed="rId2"/>
          <a:srcRect l="201" r="20481"/>
          <a:stretch/>
        </p:blipFill>
        <p:spPr>
          <a:xfrm>
            <a:off x="4001987" y="10"/>
            <a:ext cx="8190014" cy="6857992"/>
          </a:xfrm>
          <a:prstGeom prst="rect">
            <a:avLst/>
          </a:prstGeom>
        </p:spPr>
      </p:pic>
      <p:sp>
        <p:nvSpPr>
          <p:cNvPr id="2" name="Title 1">
            <a:extLst>
              <a:ext uri="{FF2B5EF4-FFF2-40B4-BE49-F238E27FC236}">
                <a16:creationId xmlns:a16="http://schemas.microsoft.com/office/drawing/2014/main" id="{118E8108-A3A1-DB6D-8098-BA48D0147435}"/>
              </a:ext>
            </a:extLst>
          </p:cNvPr>
          <p:cNvSpPr>
            <a:spLocks noGrp="1"/>
          </p:cNvSpPr>
          <p:nvPr>
            <p:ph type="ctrTitle"/>
          </p:nvPr>
        </p:nvSpPr>
        <p:spPr>
          <a:xfrm>
            <a:off x="308758" y="197312"/>
            <a:ext cx="3617440" cy="2787805"/>
          </a:xfrm>
        </p:spPr>
        <p:txBody>
          <a:bodyPr anchor="ctr">
            <a:normAutofit/>
          </a:bodyPr>
          <a:lstStyle/>
          <a:p>
            <a:r>
              <a:rPr lang="en-US" dirty="0"/>
              <a:t>Vroom </a:t>
            </a:r>
            <a:r>
              <a:rPr lang="en-US" b="1" dirty="0"/>
              <a:t>Boom</a:t>
            </a:r>
            <a:r>
              <a:rPr lang="en-US" dirty="0"/>
              <a:t> or </a:t>
            </a:r>
            <a:r>
              <a:rPr lang="en-US" i="1" dirty="0"/>
              <a:t>Doom</a:t>
            </a:r>
            <a:r>
              <a:rPr lang="en-US" dirty="0"/>
              <a:t>?</a:t>
            </a:r>
          </a:p>
        </p:txBody>
      </p:sp>
      <p:sp>
        <p:nvSpPr>
          <p:cNvPr id="3" name="Subtitle 2">
            <a:extLst>
              <a:ext uri="{FF2B5EF4-FFF2-40B4-BE49-F238E27FC236}">
                <a16:creationId xmlns:a16="http://schemas.microsoft.com/office/drawing/2014/main" id="{A4B5CD58-E00F-1F1E-B9B9-97F9EB4514E8}"/>
              </a:ext>
            </a:extLst>
          </p:cNvPr>
          <p:cNvSpPr>
            <a:spLocks noGrp="1"/>
          </p:cNvSpPr>
          <p:nvPr>
            <p:ph type="subTitle" idx="1"/>
          </p:nvPr>
        </p:nvSpPr>
        <p:spPr>
          <a:xfrm>
            <a:off x="308758" y="3156784"/>
            <a:ext cx="3463136" cy="1372137"/>
          </a:xfrm>
        </p:spPr>
        <p:txBody>
          <a:bodyPr anchor="b">
            <a:normAutofit/>
          </a:bodyPr>
          <a:lstStyle/>
          <a:p>
            <a:r>
              <a:rPr lang="en-US" dirty="0"/>
              <a:t>A data analysis exploring if 2018* was a good time to buy a used car.</a:t>
            </a:r>
          </a:p>
        </p:txBody>
      </p:sp>
      <p:sp>
        <p:nvSpPr>
          <p:cNvPr id="5" name="Subtitle 2">
            <a:extLst>
              <a:ext uri="{FF2B5EF4-FFF2-40B4-BE49-F238E27FC236}">
                <a16:creationId xmlns:a16="http://schemas.microsoft.com/office/drawing/2014/main" id="{9C2C9A89-3B86-3A09-F347-EDAECFFA2046}"/>
              </a:ext>
            </a:extLst>
          </p:cNvPr>
          <p:cNvSpPr txBox="1">
            <a:spLocks/>
          </p:cNvSpPr>
          <p:nvPr/>
        </p:nvSpPr>
        <p:spPr>
          <a:xfrm>
            <a:off x="308758" y="4700588"/>
            <a:ext cx="3463136" cy="907039"/>
          </a:xfrm>
          <a:prstGeom prst="rect">
            <a:avLst/>
          </a:prstGeom>
        </p:spPr>
        <p:txBody>
          <a:bodyPr vert="horz" lIns="91440" tIns="45720" rIns="91440" bIns="45720" rtlCol="0" anchor="b">
            <a:normAutofit/>
          </a:bodyPr>
          <a:lstStyle>
            <a:lvl1pPr marL="0" indent="0" algn="l" defTabSz="914400" rtl="0" eaLnBrk="1" latinLnBrk="0" hangingPunct="1">
              <a:lnSpc>
                <a:spcPct val="11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dirty="0"/>
              <a:t>* 2018 was the last year of our dataset.</a:t>
            </a:r>
          </a:p>
        </p:txBody>
      </p:sp>
      <p:pic>
        <p:nvPicPr>
          <p:cNvPr id="7" name="Graphic 6" descr="Car with solid fill">
            <a:extLst>
              <a:ext uri="{FF2B5EF4-FFF2-40B4-BE49-F238E27FC236}">
                <a16:creationId xmlns:a16="http://schemas.microsoft.com/office/drawing/2014/main" id="{FB3135B3-A2AC-8904-DA2E-1496AD8E71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92231" y="140162"/>
            <a:ext cx="914400" cy="914400"/>
          </a:xfrm>
          <a:prstGeom prst="rect">
            <a:avLst/>
          </a:prstGeom>
        </p:spPr>
      </p:pic>
      <p:pic>
        <p:nvPicPr>
          <p:cNvPr id="10" name="Graphic 9" descr="Convertible with solid fill">
            <a:extLst>
              <a:ext uri="{FF2B5EF4-FFF2-40B4-BE49-F238E27FC236}">
                <a16:creationId xmlns:a16="http://schemas.microsoft.com/office/drawing/2014/main" id="{8C83D796-EC5F-FE3A-5549-A2B43C8CDC1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20138159">
            <a:off x="5125798" y="2174083"/>
            <a:ext cx="914400" cy="914400"/>
          </a:xfrm>
          <a:prstGeom prst="rect">
            <a:avLst/>
          </a:prstGeom>
        </p:spPr>
      </p:pic>
      <p:pic>
        <p:nvPicPr>
          <p:cNvPr id="14" name="Graphic 13" descr="Taxi with solid fill">
            <a:extLst>
              <a:ext uri="{FF2B5EF4-FFF2-40B4-BE49-F238E27FC236}">
                <a16:creationId xmlns:a16="http://schemas.microsoft.com/office/drawing/2014/main" id="{6AEAE8A0-7ACB-CBDA-4687-C08B7F4F51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20739474">
            <a:off x="8554953" y="5543545"/>
            <a:ext cx="874799" cy="874799"/>
          </a:xfrm>
          <a:prstGeom prst="rect">
            <a:avLst/>
          </a:prstGeom>
        </p:spPr>
      </p:pic>
      <p:pic>
        <p:nvPicPr>
          <p:cNvPr id="17" name="Graphic 16" descr="Race Car with solid fill">
            <a:extLst>
              <a:ext uri="{FF2B5EF4-FFF2-40B4-BE49-F238E27FC236}">
                <a16:creationId xmlns:a16="http://schemas.microsoft.com/office/drawing/2014/main" id="{52F451DD-D643-C2A2-6C1C-5C1E3C02524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18231198" flipH="1">
            <a:off x="11088513" y="3800475"/>
            <a:ext cx="914400" cy="914400"/>
          </a:xfrm>
          <a:prstGeom prst="rect">
            <a:avLst/>
          </a:prstGeom>
        </p:spPr>
      </p:pic>
    </p:spTree>
    <p:extLst>
      <p:ext uri="{BB962C8B-B14F-4D97-AF65-F5344CB8AC3E}">
        <p14:creationId xmlns:p14="http://schemas.microsoft.com/office/powerpoint/2010/main" val="863767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B770AE-6E43-C49A-7531-6BAAFA03B26C}"/>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AC0FFF4F-27C1-060B-BE02-151513BD5152}"/>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4196D60-B3E7-FB40-3F7B-B2C36736E895}"/>
              </a:ext>
            </a:extLst>
          </p:cNvPr>
          <p:cNvSpPr>
            <a:spLocks noGrp="1"/>
          </p:cNvSpPr>
          <p:nvPr>
            <p:ph type="title"/>
          </p:nvPr>
        </p:nvSpPr>
        <p:spPr>
          <a:xfrm>
            <a:off x="762431" y="191717"/>
            <a:ext cx="10380573" cy="1069831"/>
          </a:xfrm>
        </p:spPr>
        <p:txBody>
          <a:bodyPr/>
          <a:lstStyle/>
          <a:p>
            <a:pPr marL="457200" rtl="0" fontAlgn="base">
              <a:spcBef>
                <a:spcPts val="1200"/>
              </a:spcBef>
              <a:spcAft>
                <a:spcPts val="600"/>
              </a:spcAft>
            </a:pPr>
            <a:r>
              <a:rPr lang="en-US" b="0" i="0" u="none" strike="noStrike" dirty="0">
                <a:effectLst/>
                <a:latin typeface="Arial" panose="020B0604020202020204" pitchFamily="34" charset="0"/>
              </a:rPr>
              <a:t>What we might be missing</a:t>
            </a:r>
          </a:p>
        </p:txBody>
      </p:sp>
      <p:sp>
        <p:nvSpPr>
          <p:cNvPr id="3" name="Content Placeholder 2">
            <a:extLst>
              <a:ext uri="{FF2B5EF4-FFF2-40B4-BE49-F238E27FC236}">
                <a16:creationId xmlns:a16="http://schemas.microsoft.com/office/drawing/2014/main" id="{87010BFC-1190-F408-26FF-8B76FAC1F8C2}"/>
              </a:ext>
            </a:extLst>
          </p:cNvPr>
          <p:cNvSpPr>
            <a:spLocks noGrp="1"/>
          </p:cNvSpPr>
          <p:nvPr>
            <p:ph idx="1"/>
          </p:nvPr>
        </p:nvSpPr>
        <p:spPr>
          <a:xfrm>
            <a:off x="761799" y="4096988"/>
            <a:ext cx="10381205" cy="2149434"/>
          </a:xfrm>
        </p:spPr>
        <p:txBody>
          <a:bodyPr>
            <a:normAutofit/>
          </a:bodyPr>
          <a:lstStyle/>
          <a:p>
            <a:pPr marL="342900" indent="-342900">
              <a:buFont typeface="Arial" panose="020B0604020202020204" pitchFamily="34" charset="0"/>
              <a:buChar char="•"/>
            </a:pPr>
            <a:r>
              <a:rPr lang="en-US" dirty="0"/>
              <a:t>Point 1</a:t>
            </a:r>
          </a:p>
          <a:p>
            <a:pPr marL="342900" indent="-342900">
              <a:buFont typeface="Arial" panose="020B0604020202020204" pitchFamily="34" charset="0"/>
              <a:buChar char="•"/>
            </a:pPr>
            <a:r>
              <a:rPr lang="en-US" dirty="0"/>
              <a:t>Point 2</a:t>
            </a:r>
          </a:p>
          <a:p>
            <a:pPr marL="342900" indent="-342900">
              <a:buFont typeface="Arial" panose="020B0604020202020204" pitchFamily="34" charset="0"/>
              <a:buChar char="•"/>
            </a:pPr>
            <a:r>
              <a:rPr lang="en-US" dirty="0"/>
              <a:t>Point 3?</a:t>
            </a:r>
          </a:p>
        </p:txBody>
      </p:sp>
      <p:pic>
        <p:nvPicPr>
          <p:cNvPr id="7" name="Picture 6" descr="Codes on papers">
            <a:extLst>
              <a:ext uri="{FF2B5EF4-FFF2-40B4-BE49-F238E27FC236}">
                <a16:creationId xmlns:a16="http://schemas.microsoft.com/office/drawing/2014/main" id="{14C7EE23-2CFF-A17A-6EFF-91620BD8F11B}"/>
              </a:ext>
            </a:extLst>
          </p:cNvPr>
          <p:cNvPicPr>
            <a:picLocks noChangeAspect="1"/>
          </p:cNvPicPr>
          <p:nvPr/>
        </p:nvPicPr>
        <p:blipFill>
          <a:blip r:embed="rId2"/>
          <a:stretch>
            <a:fillRect/>
          </a:stretch>
        </p:blipFill>
        <p:spPr>
          <a:xfrm>
            <a:off x="964374" y="1261548"/>
            <a:ext cx="3806814" cy="2537876"/>
          </a:xfrm>
          <a:prstGeom prst="rect">
            <a:avLst/>
          </a:prstGeom>
        </p:spPr>
      </p:pic>
      <p:pic>
        <p:nvPicPr>
          <p:cNvPr id="8" name="Picture 7" descr="Codes on papers">
            <a:extLst>
              <a:ext uri="{FF2B5EF4-FFF2-40B4-BE49-F238E27FC236}">
                <a16:creationId xmlns:a16="http://schemas.microsoft.com/office/drawing/2014/main" id="{8EFE6AB0-9073-45E8-FF46-BF4B85C278EB}"/>
              </a:ext>
            </a:extLst>
          </p:cNvPr>
          <p:cNvPicPr>
            <a:picLocks noChangeAspect="1"/>
          </p:cNvPicPr>
          <p:nvPr/>
        </p:nvPicPr>
        <p:blipFill>
          <a:blip r:embed="rId2"/>
          <a:stretch>
            <a:fillRect/>
          </a:stretch>
        </p:blipFill>
        <p:spPr>
          <a:xfrm>
            <a:off x="6900057" y="1261548"/>
            <a:ext cx="3806814" cy="2537876"/>
          </a:xfrm>
          <a:prstGeom prst="rect">
            <a:avLst/>
          </a:prstGeom>
        </p:spPr>
      </p:pic>
    </p:spTree>
    <p:extLst>
      <p:ext uri="{BB962C8B-B14F-4D97-AF65-F5344CB8AC3E}">
        <p14:creationId xmlns:p14="http://schemas.microsoft.com/office/powerpoint/2010/main" val="2516419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65C0385-5E30-4D2E-AF9F-4639659D3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FB66B5-0DCE-404D-B0A0-E1E48E7BBF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278235"/>
            <a:ext cx="5346796" cy="4579763"/>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Cars parked in a line">
            <a:extLst>
              <a:ext uri="{FF2B5EF4-FFF2-40B4-BE49-F238E27FC236}">
                <a16:creationId xmlns:a16="http://schemas.microsoft.com/office/drawing/2014/main" id="{BD338C27-D52F-E02C-F1FB-43515371F67A}"/>
              </a:ext>
            </a:extLst>
          </p:cNvPr>
          <p:cNvPicPr>
            <a:picLocks noChangeAspect="1"/>
          </p:cNvPicPr>
          <p:nvPr/>
        </p:nvPicPr>
        <p:blipFill rotWithShape="1">
          <a:blip r:embed="rId2">
            <a:alphaModFix amt="70000"/>
          </a:blip>
          <a:srcRect l="12313"/>
          <a:stretch/>
        </p:blipFill>
        <p:spPr>
          <a:xfrm>
            <a:off x="-11876" y="2308559"/>
            <a:ext cx="5346777" cy="4573191"/>
          </a:xfrm>
          <a:prstGeom prst="rect">
            <a:avLst/>
          </a:prstGeom>
          <a:effectLst/>
        </p:spPr>
      </p:pic>
      <p:sp useBgFill="1">
        <p:nvSpPr>
          <p:cNvPr id="13" name="Rectangle 12">
            <a:extLst>
              <a:ext uri="{FF2B5EF4-FFF2-40B4-BE49-F238E27FC236}">
                <a16:creationId xmlns:a16="http://schemas.microsoft.com/office/drawing/2014/main" id="{E335820B-3A29-42C5-AA8D-10ECA43CD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4809"/>
          </a:xfrm>
          <a:prstGeom prst="rect">
            <a:avLst/>
          </a:prstGeom>
          <a:ln>
            <a:noFill/>
          </a:ln>
          <a:effectLst>
            <a:outerShdw blurRad="254000" dist="1270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C51ECC9-B354-7FB7-2809-F70F38CFBB03}"/>
              </a:ext>
            </a:extLst>
          </p:cNvPr>
          <p:cNvSpPr>
            <a:spLocks noGrp="1"/>
          </p:cNvSpPr>
          <p:nvPr>
            <p:ph type="title"/>
          </p:nvPr>
        </p:nvSpPr>
        <p:spPr>
          <a:xfrm>
            <a:off x="761801" y="858983"/>
            <a:ext cx="9906799" cy="1161594"/>
          </a:xfrm>
        </p:spPr>
        <p:txBody>
          <a:bodyPr>
            <a:normAutofit fontScale="90000"/>
          </a:bodyPr>
          <a:lstStyle/>
          <a:p>
            <a:r>
              <a:rPr lang="en-US" b="1" dirty="0"/>
              <a:t>Research Question: </a:t>
            </a:r>
            <a:br>
              <a:rPr lang="en-US" dirty="0"/>
            </a:br>
            <a:r>
              <a:rPr lang="en-US" sz="4400" b="0" i="0" u="none" strike="noStrike" dirty="0">
                <a:effectLst/>
                <a:latin typeface="Arial" panose="020B0604020202020204" pitchFamily="34" charset="0"/>
              </a:rPr>
              <a:t>Was </a:t>
            </a:r>
            <a:r>
              <a:rPr lang="en-US" sz="4400" b="0" i="0" u="none" strike="noStrike" dirty="0">
                <a:solidFill>
                  <a:srgbClr val="FF0000"/>
                </a:solidFill>
                <a:effectLst/>
                <a:latin typeface="Arial" panose="020B0604020202020204" pitchFamily="34" charset="0"/>
              </a:rPr>
              <a:t>2018</a:t>
            </a:r>
            <a:r>
              <a:rPr lang="en-US" sz="4400" b="0" i="0" u="none" strike="noStrike" dirty="0">
                <a:effectLst/>
                <a:latin typeface="Arial" panose="020B0604020202020204" pitchFamily="34" charset="0"/>
              </a:rPr>
              <a:t> a good time to buy a </a:t>
            </a:r>
            <a:r>
              <a:rPr lang="en-US" sz="4400" b="0" i="0" u="none" strike="noStrike" dirty="0">
                <a:solidFill>
                  <a:srgbClr val="FF0000"/>
                </a:solidFill>
                <a:effectLst/>
                <a:latin typeface="Arial" panose="020B0604020202020204" pitchFamily="34" charset="0"/>
              </a:rPr>
              <a:t>used</a:t>
            </a:r>
            <a:r>
              <a:rPr lang="en-US" sz="4400" b="0" i="0" u="none" strike="noStrike" dirty="0">
                <a:effectLst/>
                <a:latin typeface="Arial" panose="020B0604020202020204" pitchFamily="34" charset="0"/>
              </a:rPr>
              <a:t> car? </a:t>
            </a:r>
            <a:br>
              <a:rPr lang="en-US" sz="4400" dirty="0">
                <a:effectLst/>
              </a:rPr>
            </a:br>
            <a:endParaRPr lang="en-US" dirty="0"/>
          </a:p>
        </p:txBody>
      </p:sp>
      <p:sp>
        <p:nvSpPr>
          <p:cNvPr id="3" name="Content Placeholder 2">
            <a:extLst>
              <a:ext uri="{FF2B5EF4-FFF2-40B4-BE49-F238E27FC236}">
                <a16:creationId xmlns:a16="http://schemas.microsoft.com/office/drawing/2014/main" id="{2DFFE3F7-2163-AFD4-868D-5BBA388DCC17}"/>
              </a:ext>
            </a:extLst>
          </p:cNvPr>
          <p:cNvSpPr>
            <a:spLocks noGrp="1"/>
          </p:cNvSpPr>
          <p:nvPr>
            <p:ph idx="1"/>
          </p:nvPr>
        </p:nvSpPr>
        <p:spPr>
          <a:xfrm>
            <a:off x="5818909" y="2278235"/>
            <a:ext cx="5205950" cy="3961844"/>
          </a:xfrm>
        </p:spPr>
        <p:txBody>
          <a:bodyPr anchor="ctr">
            <a:normAutofit fontScale="92500"/>
          </a:bodyPr>
          <a:lstStyle/>
          <a:p>
            <a:pPr rtl="0">
              <a:spcBef>
                <a:spcPts val="1200"/>
              </a:spcBef>
              <a:spcAft>
                <a:spcPts val="0"/>
              </a:spcAft>
            </a:pPr>
            <a:r>
              <a:rPr lang="en-US" b="1" i="0" u="none" strike="noStrike" dirty="0">
                <a:effectLst/>
                <a:latin typeface="Arial" panose="020B0604020202020204" pitchFamily="34" charset="0"/>
              </a:rPr>
              <a:t>Sub questions: </a:t>
            </a:r>
            <a:endParaRPr lang="en-US" b="1" dirty="0">
              <a:effectLst/>
            </a:endParaRPr>
          </a:p>
          <a:p>
            <a:pPr marL="800100" indent="-342900" rtl="0" fontAlgn="base">
              <a:spcBef>
                <a:spcPts val="1200"/>
              </a:spcBef>
              <a:spcAft>
                <a:spcPts val="600"/>
              </a:spcAft>
              <a:buFont typeface="Courier New" panose="02070309020205020404" pitchFamily="49" charset="0"/>
              <a:buChar char="o"/>
            </a:pPr>
            <a:r>
              <a:rPr lang="en-US" b="0" i="0" u="none" strike="noStrike" dirty="0">
                <a:effectLst/>
                <a:latin typeface="Arial" panose="020B0604020202020204" pitchFamily="34" charset="0"/>
              </a:rPr>
              <a:t>Will used car price go up or down?</a:t>
            </a:r>
          </a:p>
          <a:p>
            <a:pPr marL="800100" indent="-342900" rtl="0" fontAlgn="base">
              <a:spcBef>
                <a:spcPts val="1200"/>
              </a:spcBef>
              <a:spcAft>
                <a:spcPts val="600"/>
              </a:spcAft>
              <a:buFont typeface="Courier New" panose="02070309020205020404" pitchFamily="49" charset="0"/>
              <a:buChar char="o"/>
            </a:pPr>
            <a:r>
              <a:rPr lang="en-US" b="0" i="0" u="none" strike="noStrike" dirty="0">
                <a:effectLst/>
                <a:latin typeface="Arial" panose="020B0604020202020204" pitchFamily="34" charset="0"/>
              </a:rPr>
              <a:t>Will interest rates (financing) go up or down?</a:t>
            </a:r>
          </a:p>
          <a:p>
            <a:pPr marL="800100" indent="-342900" rtl="0" fontAlgn="base">
              <a:spcBef>
                <a:spcPts val="1200"/>
              </a:spcBef>
              <a:spcAft>
                <a:spcPts val="600"/>
              </a:spcAft>
              <a:buFont typeface="Courier New" panose="02070309020205020404" pitchFamily="49" charset="0"/>
              <a:buChar char="o"/>
            </a:pPr>
            <a:r>
              <a:rPr lang="en-US" b="0" i="0" u="none" strike="noStrike" dirty="0">
                <a:effectLst/>
                <a:latin typeface="Arial" panose="020B0604020202020204" pitchFamily="34" charset="0"/>
              </a:rPr>
              <a:t>How do prices compare to household income? </a:t>
            </a:r>
          </a:p>
          <a:p>
            <a:pPr marL="800100" indent="-342900" rtl="0" fontAlgn="base">
              <a:spcBef>
                <a:spcPts val="1200"/>
              </a:spcBef>
              <a:spcAft>
                <a:spcPts val="600"/>
              </a:spcAft>
              <a:buFont typeface="Courier New" panose="02070309020205020404" pitchFamily="49" charset="0"/>
              <a:buChar char="o"/>
            </a:pPr>
            <a:r>
              <a:rPr lang="en-US" b="0" i="0" u="none" strike="noStrike" dirty="0">
                <a:effectLst/>
                <a:latin typeface="Arial" panose="020B0604020202020204" pitchFamily="34" charset="0"/>
              </a:rPr>
              <a:t>Are there states where its better to buy a car than others?</a:t>
            </a:r>
          </a:p>
          <a:p>
            <a:endParaRPr lang="en-US" sz="2000" dirty="0"/>
          </a:p>
        </p:txBody>
      </p:sp>
      <p:cxnSp>
        <p:nvCxnSpPr>
          <p:cNvPr id="15" name="Straight Connector 14">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19757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021298A6-A9B4-C3EB-6248-65BA8A6158AA}"/>
              </a:ext>
            </a:extLst>
          </p:cNvPr>
          <p:cNvSpPr/>
          <p:nvPr/>
        </p:nvSpPr>
        <p:spPr>
          <a:xfrm>
            <a:off x="3048" y="1"/>
            <a:ext cx="12188952" cy="1579418"/>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1668F8-2851-70A2-FA8E-A7B8E8C1E126}"/>
              </a:ext>
            </a:extLst>
          </p:cNvPr>
          <p:cNvSpPr>
            <a:spLocks noGrp="1"/>
          </p:cNvSpPr>
          <p:nvPr>
            <p:ph type="title"/>
          </p:nvPr>
        </p:nvSpPr>
        <p:spPr>
          <a:xfrm>
            <a:off x="761801" y="858982"/>
            <a:ext cx="10380573" cy="1069831"/>
          </a:xfrm>
        </p:spPr>
        <p:txBody>
          <a:bodyPr/>
          <a:lstStyle/>
          <a:p>
            <a:pPr algn="r"/>
            <a:r>
              <a:rPr lang="en-US" dirty="0">
                <a:solidFill>
                  <a:srgbClr val="FF0000"/>
                </a:solidFill>
              </a:rPr>
              <a:t>Main</a:t>
            </a:r>
            <a:r>
              <a:rPr lang="en-US" dirty="0"/>
              <a:t> Findings</a:t>
            </a:r>
          </a:p>
        </p:txBody>
      </p:sp>
      <p:sp>
        <p:nvSpPr>
          <p:cNvPr id="3" name="Content Placeholder 2">
            <a:extLst>
              <a:ext uri="{FF2B5EF4-FFF2-40B4-BE49-F238E27FC236}">
                <a16:creationId xmlns:a16="http://schemas.microsoft.com/office/drawing/2014/main" id="{C0640DE9-525D-3736-216F-24E4FABD1509}"/>
              </a:ext>
            </a:extLst>
          </p:cNvPr>
          <p:cNvSpPr>
            <a:spLocks noGrp="1"/>
          </p:cNvSpPr>
          <p:nvPr>
            <p:ph idx="1"/>
          </p:nvPr>
        </p:nvSpPr>
        <p:spPr>
          <a:xfrm>
            <a:off x="761799" y="1816926"/>
            <a:ext cx="10381205" cy="4429496"/>
          </a:xfrm>
        </p:spPr>
        <p:txBody>
          <a:bodyPr>
            <a:normAutofit/>
          </a:bodyPr>
          <a:lstStyle/>
          <a:p>
            <a:r>
              <a:rPr lang="en-US" dirty="0"/>
              <a:t>2018 was </a:t>
            </a:r>
            <a:r>
              <a:rPr lang="en-US" b="1" dirty="0">
                <a:solidFill>
                  <a:srgbClr val="FF0000"/>
                </a:solidFill>
              </a:rPr>
              <a:t>not</a:t>
            </a:r>
            <a:r>
              <a:rPr lang="en-US" dirty="0"/>
              <a:t> a good year to buy a used car:</a:t>
            </a:r>
          </a:p>
          <a:p>
            <a:pPr marL="342900" indent="-342900">
              <a:buFont typeface="Arial" panose="020B0604020202020204" pitchFamily="34" charset="0"/>
              <a:buChar char="•"/>
            </a:pPr>
            <a:r>
              <a:rPr lang="en-US" dirty="0"/>
              <a:t>Used car prices were on the </a:t>
            </a:r>
            <a:r>
              <a:rPr lang="en-US" dirty="0">
                <a:solidFill>
                  <a:srgbClr val="FF0000"/>
                </a:solidFill>
              </a:rPr>
              <a:t>upswing</a:t>
            </a:r>
            <a:r>
              <a:rPr lang="en-US" dirty="0"/>
              <a:t>.</a:t>
            </a:r>
          </a:p>
          <a:p>
            <a:pPr marL="342900" indent="-342900">
              <a:buFont typeface="Arial" panose="020B0604020202020204" pitchFamily="34" charset="0"/>
              <a:buChar char="•"/>
            </a:pPr>
            <a:r>
              <a:rPr lang="en-US" dirty="0"/>
              <a:t>The average cost of a car compared to per capita income was </a:t>
            </a:r>
            <a:r>
              <a:rPr lang="en-US" dirty="0">
                <a:solidFill>
                  <a:srgbClr val="FF0000"/>
                </a:solidFill>
              </a:rPr>
              <a:t>55%</a:t>
            </a:r>
            <a:r>
              <a:rPr lang="en-US" dirty="0"/>
              <a:t>, meaning an average family in the US would spend more than half of the annual income on a used car</a:t>
            </a:r>
          </a:p>
          <a:p>
            <a:pPr marL="342900" indent="-342900">
              <a:buFont typeface="Arial" panose="020B0604020202020204" pitchFamily="34" charset="0"/>
              <a:buChar char="•"/>
            </a:pPr>
            <a:r>
              <a:rPr lang="en-US" dirty="0"/>
              <a:t>Average annual interest rates, loan amounts, and loan length for used cars were at the highest they were in 10 years, leading to an average total cost (loan + interest over length of loan) of </a:t>
            </a:r>
            <a:r>
              <a:rPr lang="en-US" dirty="0">
                <a:solidFill>
                  <a:srgbClr val="FF0000"/>
                </a:solidFill>
              </a:rPr>
              <a:t>$XX,XXX</a:t>
            </a:r>
            <a:r>
              <a:rPr lang="en-US" dirty="0"/>
              <a:t>.</a:t>
            </a:r>
          </a:p>
          <a:p>
            <a:pPr marL="342900" indent="-342900">
              <a:buFont typeface="Arial" panose="020B0604020202020204" pitchFamily="34" charset="0"/>
              <a:buChar char="•"/>
            </a:pPr>
            <a:r>
              <a:rPr lang="en-US" dirty="0"/>
              <a:t>Still, if you </a:t>
            </a:r>
            <a:r>
              <a:rPr lang="en-US" i="1" dirty="0"/>
              <a:t>had </a:t>
            </a:r>
            <a:r>
              <a:rPr lang="en-US" dirty="0"/>
              <a:t>to buy a used car in 2018, it would make sense to travel to </a:t>
            </a:r>
            <a:r>
              <a:rPr lang="en-US" dirty="0">
                <a:solidFill>
                  <a:srgbClr val="FF0000"/>
                </a:solidFill>
              </a:rPr>
              <a:t>[STATE]</a:t>
            </a:r>
            <a:r>
              <a:rPr lang="en-US" dirty="0"/>
              <a:t>, where used car prices were the lowest.</a:t>
            </a:r>
          </a:p>
        </p:txBody>
      </p:sp>
      <p:pic>
        <p:nvPicPr>
          <p:cNvPr id="4" name="Graphic 3" descr="Car with solid fill">
            <a:extLst>
              <a:ext uri="{FF2B5EF4-FFF2-40B4-BE49-F238E27FC236}">
                <a16:creationId xmlns:a16="http://schemas.microsoft.com/office/drawing/2014/main" id="{4C53C8D8-36FD-35FD-6DDA-9E301D72609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61799" y="-96510"/>
            <a:ext cx="2236574" cy="2236574"/>
          </a:xfrm>
          <a:prstGeom prst="rect">
            <a:avLst/>
          </a:prstGeom>
        </p:spPr>
      </p:pic>
    </p:spTree>
    <p:extLst>
      <p:ext uri="{BB962C8B-B14F-4D97-AF65-F5344CB8AC3E}">
        <p14:creationId xmlns:p14="http://schemas.microsoft.com/office/powerpoint/2010/main" val="2129249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B07748-FDDC-120E-A495-CBA2B5FB7696}"/>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BE8AF5D5-6EFE-4828-648B-9C9651465029}"/>
              </a:ext>
            </a:extLst>
          </p:cNvPr>
          <p:cNvSpPr/>
          <p:nvPr/>
        </p:nvSpPr>
        <p:spPr>
          <a:xfrm>
            <a:off x="3048" y="1"/>
            <a:ext cx="12188952" cy="1579418"/>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64E1F6B-BCED-0E0A-6CA4-C704E2E05C8B}"/>
              </a:ext>
            </a:extLst>
          </p:cNvPr>
          <p:cNvSpPr>
            <a:spLocks noGrp="1"/>
          </p:cNvSpPr>
          <p:nvPr>
            <p:ph type="title"/>
          </p:nvPr>
        </p:nvSpPr>
        <p:spPr>
          <a:xfrm>
            <a:off x="761801" y="858982"/>
            <a:ext cx="10380573" cy="1069831"/>
          </a:xfrm>
        </p:spPr>
        <p:txBody>
          <a:bodyPr/>
          <a:lstStyle/>
          <a:p>
            <a:r>
              <a:rPr lang="en-US" dirty="0"/>
              <a:t>Our</a:t>
            </a:r>
            <a:r>
              <a:rPr lang="en-US" dirty="0">
                <a:solidFill>
                  <a:srgbClr val="FF0000"/>
                </a:solidFill>
              </a:rPr>
              <a:t> Methodology </a:t>
            </a:r>
            <a:r>
              <a:rPr lang="en-US" dirty="0"/>
              <a:t>and</a:t>
            </a:r>
            <a:r>
              <a:rPr lang="en-US" dirty="0">
                <a:solidFill>
                  <a:srgbClr val="FF0000"/>
                </a:solidFill>
              </a:rPr>
              <a:t> Assumptions</a:t>
            </a:r>
            <a:endParaRPr lang="en-US" dirty="0"/>
          </a:p>
        </p:txBody>
      </p:sp>
      <p:sp>
        <p:nvSpPr>
          <p:cNvPr id="3" name="Content Placeholder 2">
            <a:extLst>
              <a:ext uri="{FF2B5EF4-FFF2-40B4-BE49-F238E27FC236}">
                <a16:creationId xmlns:a16="http://schemas.microsoft.com/office/drawing/2014/main" id="{4C7DB8D1-B864-C621-0621-C047090B5150}"/>
              </a:ext>
            </a:extLst>
          </p:cNvPr>
          <p:cNvSpPr>
            <a:spLocks noGrp="1"/>
          </p:cNvSpPr>
          <p:nvPr>
            <p:ph idx="1"/>
          </p:nvPr>
        </p:nvSpPr>
        <p:spPr>
          <a:xfrm>
            <a:off x="761799" y="1816926"/>
            <a:ext cx="10381205" cy="4429496"/>
          </a:xfrm>
        </p:spPr>
        <p:txBody>
          <a:bodyPr>
            <a:normAutofit/>
          </a:bodyPr>
          <a:lstStyle/>
          <a:p>
            <a:r>
              <a:rPr lang="en-US" dirty="0"/>
              <a:t>Our data came from </a:t>
            </a:r>
            <a:r>
              <a:rPr lang="en-US" dirty="0" err="1"/>
              <a:t>Kaggle.com</a:t>
            </a:r>
            <a:r>
              <a:rPr lang="en-US" dirty="0"/>
              <a:t> and the Federal Reserve Bank of St. Louis (FRED).</a:t>
            </a:r>
          </a:p>
          <a:p>
            <a:r>
              <a:rPr lang="en-US" dirty="0"/>
              <a:t>We adjusted the prices for inflation using 2018’s annual inflation rate.</a:t>
            </a:r>
          </a:p>
          <a:p>
            <a:r>
              <a:rPr lang="en-US" dirty="0"/>
              <a:t>We assumed our original data was accurate and authentic.</a:t>
            </a:r>
          </a:p>
          <a:p>
            <a:r>
              <a:rPr lang="en-US" dirty="0"/>
              <a:t>We assumed that the averages of our data would reflect an accurate picture of the used car market in 2018.</a:t>
            </a:r>
          </a:p>
        </p:txBody>
      </p:sp>
    </p:spTree>
    <p:extLst>
      <p:ext uri="{BB962C8B-B14F-4D97-AF65-F5344CB8AC3E}">
        <p14:creationId xmlns:p14="http://schemas.microsoft.com/office/powerpoint/2010/main" val="593977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2C3205-8C93-0280-4EF6-36895C33944B}"/>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4A9848E3-818E-DA49-82EF-B08244BCF8E1}"/>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1FEF3C9-88E4-372E-C01D-2B5A123B0229}"/>
              </a:ext>
            </a:extLst>
          </p:cNvPr>
          <p:cNvSpPr>
            <a:spLocks noGrp="1"/>
          </p:cNvSpPr>
          <p:nvPr>
            <p:ph type="title"/>
          </p:nvPr>
        </p:nvSpPr>
        <p:spPr>
          <a:xfrm>
            <a:off x="762431" y="191717"/>
            <a:ext cx="10380573" cy="1069831"/>
          </a:xfrm>
        </p:spPr>
        <p:txBody>
          <a:bodyPr/>
          <a:lstStyle/>
          <a:p>
            <a:pPr marL="457200" rtl="0" fontAlgn="base">
              <a:spcBef>
                <a:spcPts val="1200"/>
              </a:spcBef>
              <a:spcAft>
                <a:spcPts val="600"/>
              </a:spcAft>
            </a:pPr>
            <a:r>
              <a:rPr lang="en-US" b="0" i="0" u="none" strike="noStrike" dirty="0">
                <a:effectLst/>
                <a:latin typeface="Arial" panose="020B0604020202020204" pitchFamily="34" charset="0"/>
              </a:rPr>
              <a:t>Will used car price go </a:t>
            </a:r>
            <a:r>
              <a:rPr lang="en-US" b="1" i="0" u="none" strike="noStrike" dirty="0">
                <a:solidFill>
                  <a:srgbClr val="FF0000"/>
                </a:solidFill>
                <a:effectLst/>
                <a:latin typeface="Arial" panose="020B0604020202020204" pitchFamily="34" charset="0"/>
              </a:rPr>
              <a:t>up or down</a:t>
            </a:r>
            <a:r>
              <a:rPr lang="en-US" b="0" i="0" u="none" strike="noStrike" dirty="0">
                <a:effectLst/>
                <a:latin typeface="Arial" panose="020B0604020202020204" pitchFamily="34" charset="0"/>
              </a:rPr>
              <a:t>?</a:t>
            </a:r>
          </a:p>
        </p:txBody>
      </p:sp>
      <p:sp>
        <p:nvSpPr>
          <p:cNvPr id="3" name="Content Placeholder 2">
            <a:extLst>
              <a:ext uri="{FF2B5EF4-FFF2-40B4-BE49-F238E27FC236}">
                <a16:creationId xmlns:a16="http://schemas.microsoft.com/office/drawing/2014/main" id="{287FB57B-C52C-443A-2E34-D3D49D8051B7}"/>
              </a:ext>
            </a:extLst>
          </p:cNvPr>
          <p:cNvSpPr>
            <a:spLocks noGrp="1"/>
          </p:cNvSpPr>
          <p:nvPr>
            <p:ph idx="1"/>
          </p:nvPr>
        </p:nvSpPr>
        <p:spPr>
          <a:xfrm>
            <a:off x="761799" y="4096988"/>
            <a:ext cx="10381205" cy="2149434"/>
          </a:xfrm>
        </p:spPr>
        <p:txBody>
          <a:bodyPr>
            <a:normAutofit/>
          </a:bodyPr>
          <a:lstStyle/>
          <a:p>
            <a:pPr marL="342900" indent="-342900">
              <a:buFont typeface="Arial" panose="020B0604020202020204" pitchFamily="34" charset="0"/>
              <a:buChar char="•"/>
            </a:pPr>
            <a:r>
              <a:rPr lang="en-US" dirty="0"/>
              <a:t>Point 1</a:t>
            </a:r>
          </a:p>
          <a:p>
            <a:pPr marL="342900" indent="-342900">
              <a:buFont typeface="Arial" panose="020B0604020202020204" pitchFamily="34" charset="0"/>
              <a:buChar char="•"/>
            </a:pPr>
            <a:r>
              <a:rPr lang="en-US" dirty="0"/>
              <a:t>Point 2</a:t>
            </a:r>
          </a:p>
          <a:p>
            <a:pPr marL="342900" indent="-342900">
              <a:buFont typeface="Arial" panose="020B0604020202020204" pitchFamily="34" charset="0"/>
              <a:buChar char="•"/>
            </a:pPr>
            <a:r>
              <a:rPr lang="en-US" dirty="0"/>
              <a:t>Point 3?</a:t>
            </a:r>
          </a:p>
        </p:txBody>
      </p:sp>
      <p:pic>
        <p:nvPicPr>
          <p:cNvPr id="7" name="Picture 6" descr="Codes on papers">
            <a:extLst>
              <a:ext uri="{FF2B5EF4-FFF2-40B4-BE49-F238E27FC236}">
                <a16:creationId xmlns:a16="http://schemas.microsoft.com/office/drawing/2014/main" id="{B19AECAB-4604-BFC2-83DB-9BB97B256837}"/>
              </a:ext>
            </a:extLst>
          </p:cNvPr>
          <p:cNvPicPr>
            <a:picLocks noChangeAspect="1"/>
          </p:cNvPicPr>
          <p:nvPr/>
        </p:nvPicPr>
        <p:blipFill>
          <a:blip r:embed="rId2"/>
          <a:stretch>
            <a:fillRect/>
          </a:stretch>
        </p:blipFill>
        <p:spPr>
          <a:xfrm>
            <a:off x="964374" y="1261548"/>
            <a:ext cx="3806814" cy="2537876"/>
          </a:xfrm>
          <a:prstGeom prst="rect">
            <a:avLst/>
          </a:prstGeom>
        </p:spPr>
      </p:pic>
      <p:pic>
        <p:nvPicPr>
          <p:cNvPr id="8" name="Picture 7" descr="Codes on papers">
            <a:extLst>
              <a:ext uri="{FF2B5EF4-FFF2-40B4-BE49-F238E27FC236}">
                <a16:creationId xmlns:a16="http://schemas.microsoft.com/office/drawing/2014/main" id="{27AB9528-7AE6-D7F1-20E5-672F206022B9}"/>
              </a:ext>
            </a:extLst>
          </p:cNvPr>
          <p:cNvPicPr>
            <a:picLocks noChangeAspect="1"/>
          </p:cNvPicPr>
          <p:nvPr/>
        </p:nvPicPr>
        <p:blipFill>
          <a:blip r:embed="rId2"/>
          <a:stretch>
            <a:fillRect/>
          </a:stretch>
        </p:blipFill>
        <p:spPr>
          <a:xfrm>
            <a:off x="6900057" y="1261548"/>
            <a:ext cx="3806814" cy="2537876"/>
          </a:xfrm>
          <a:prstGeom prst="rect">
            <a:avLst/>
          </a:prstGeom>
        </p:spPr>
      </p:pic>
    </p:spTree>
    <p:extLst>
      <p:ext uri="{BB962C8B-B14F-4D97-AF65-F5344CB8AC3E}">
        <p14:creationId xmlns:p14="http://schemas.microsoft.com/office/powerpoint/2010/main" val="8519021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751A10-054D-A8B9-35DD-00685C0C22E5}"/>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5E55F4FA-3A1F-C16E-1546-092D1C864E36}"/>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AC3C859-A7C2-3358-75DB-D789A87E2123}"/>
              </a:ext>
            </a:extLst>
          </p:cNvPr>
          <p:cNvSpPr>
            <a:spLocks noGrp="1"/>
          </p:cNvSpPr>
          <p:nvPr>
            <p:ph type="title"/>
          </p:nvPr>
        </p:nvSpPr>
        <p:spPr>
          <a:xfrm>
            <a:off x="762431" y="191717"/>
            <a:ext cx="10380573" cy="1069831"/>
          </a:xfrm>
        </p:spPr>
        <p:txBody>
          <a:bodyPr>
            <a:normAutofit/>
          </a:bodyPr>
          <a:lstStyle/>
          <a:p>
            <a:pPr marL="457200" rtl="0" fontAlgn="base">
              <a:spcBef>
                <a:spcPts val="1200"/>
              </a:spcBef>
              <a:spcAft>
                <a:spcPts val="600"/>
              </a:spcAft>
            </a:pPr>
            <a:r>
              <a:rPr lang="en-US" b="0" i="0" u="none" strike="noStrike" dirty="0">
                <a:effectLst/>
                <a:latin typeface="Arial" panose="020B0604020202020204" pitchFamily="34" charset="0"/>
              </a:rPr>
              <a:t>Will interest rates go </a:t>
            </a:r>
            <a:r>
              <a:rPr lang="en-US" b="0" i="0" u="none" strike="noStrike" dirty="0">
                <a:solidFill>
                  <a:srgbClr val="FF0000"/>
                </a:solidFill>
                <a:effectLst/>
                <a:latin typeface="Arial" panose="020B0604020202020204" pitchFamily="34" charset="0"/>
              </a:rPr>
              <a:t>up or down</a:t>
            </a:r>
            <a:r>
              <a:rPr lang="en-US" b="0" i="0" u="none" strike="noStrike" dirty="0">
                <a:effectLst/>
                <a:latin typeface="Arial" panose="020B0604020202020204" pitchFamily="34" charset="0"/>
              </a:rPr>
              <a:t>?</a:t>
            </a:r>
          </a:p>
        </p:txBody>
      </p:sp>
      <p:sp>
        <p:nvSpPr>
          <p:cNvPr id="3" name="Content Placeholder 2">
            <a:extLst>
              <a:ext uri="{FF2B5EF4-FFF2-40B4-BE49-F238E27FC236}">
                <a16:creationId xmlns:a16="http://schemas.microsoft.com/office/drawing/2014/main" id="{0E2AB7B7-ADA7-A162-E7EF-1CCF25502693}"/>
              </a:ext>
            </a:extLst>
          </p:cNvPr>
          <p:cNvSpPr>
            <a:spLocks noGrp="1"/>
          </p:cNvSpPr>
          <p:nvPr>
            <p:ph idx="1"/>
          </p:nvPr>
        </p:nvSpPr>
        <p:spPr>
          <a:xfrm>
            <a:off x="451263" y="1686296"/>
            <a:ext cx="5644738" cy="4560126"/>
          </a:xfrm>
        </p:spPr>
        <p:txBody>
          <a:bodyPr>
            <a:normAutofit fontScale="92500" lnSpcReduction="20000"/>
          </a:bodyPr>
          <a:lstStyle/>
          <a:p>
            <a:pPr marL="342900" indent="-342900">
              <a:buFont typeface="Arial" panose="020B0604020202020204" pitchFamily="34" charset="0"/>
              <a:buChar char="•"/>
            </a:pPr>
            <a:r>
              <a:rPr lang="en-US" dirty="0"/>
              <a:t>Average annual interest rates for used cars have been climbing steadily since 2009. There was a dip in 2016 and 2017, but they rose to 2016 levels in 2018.</a:t>
            </a:r>
          </a:p>
          <a:p>
            <a:pPr marL="342900" indent="-342900">
              <a:buFont typeface="Arial" panose="020B0604020202020204" pitchFamily="34" charset="0"/>
              <a:buChar char="•"/>
            </a:pPr>
            <a:r>
              <a:rPr lang="en-US" dirty="0"/>
              <a:t>Average total car payments (which equal the average used car loan amount plus interest) dipped in 2011 and 2012 (while interest rates climbed). However, they rose sharply in 2013 and tracked closely with interest rate trends. There was a similar dip in 2016 and 2017, only to again rise sharply in 2018.</a:t>
            </a:r>
          </a:p>
          <a:p>
            <a:pPr marL="342900" indent="-342900">
              <a:buFont typeface="Arial" panose="020B0604020202020204" pitchFamily="34" charset="0"/>
              <a:buChar char="•"/>
            </a:pPr>
            <a:r>
              <a:rPr lang="en-US" dirty="0"/>
              <a:t>The data suggest that interest rates will continue to rise in 2019 following the previous trends, and total payments will follow suit.</a:t>
            </a:r>
          </a:p>
        </p:txBody>
      </p:sp>
      <p:pic>
        <p:nvPicPr>
          <p:cNvPr id="9" name="Picture 8">
            <a:extLst>
              <a:ext uri="{FF2B5EF4-FFF2-40B4-BE49-F238E27FC236}">
                <a16:creationId xmlns:a16="http://schemas.microsoft.com/office/drawing/2014/main" id="{5BA69AA9-7D58-32BF-315D-B81D173D88CC}"/>
              </a:ext>
            </a:extLst>
          </p:cNvPr>
          <p:cNvPicPr>
            <a:picLocks noChangeAspect="1"/>
          </p:cNvPicPr>
          <p:nvPr/>
        </p:nvPicPr>
        <p:blipFill>
          <a:blip r:embed="rId2"/>
          <a:srcRect/>
          <a:stretch/>
        </p:blipFill>
        <p:spPr>
          <a:xfrm>
            <a:off x="5952717" y="1686296"/>
            <a:ext cx="6080166" cy="4560126"/>
          </a:xfrm>
          <a:prstGeom prst="rect">
            <a:avLst/>
          </a:prstGeom>
        </p:spPr>
      </p:pic>
    </p:spTree>
    <p:extLst>
      <p:ext uri="{BB962C8B-B14F-4D97-AF65-F5344CB8AC3E}">
        <p14:creationId xmlns:p14="http://schemas.microsoft.com/office/powerpoint/2010/main" val="403487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44BFDB-D000-A9F4-5DBC-743D78E8D49D}"/>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35CA900D-EB2E-060F-A152-1651907005EF}"/>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03934A8-3BD5-CB2B-92FC-1EB2E8DD6193}"/>
              </a:ext>
            </a:extLst>
          </p:cNvPr>
          <p:cNvSpPr>
            <a:spLocks noGrp="1"/>
          </p:cNvSpPr>
          <p:nvPr>
            <p:ph type="title"/>
          </p:nvPr>
        </p:nvSpPr>
        <p:spPr>
          <a:xfrm>
            <a:off x="762431" y="191717"/>
            <a:ext cx="10380573" cy="1069831"/>
          </a:xfrm>
        </p:spPr>
        <p:txBody>
          <a:bodyPr>
            <a:normAutofit/>
          </a:bodyPr>
          <a:lstStyle/>
          <a:p>
            <a:pPr marL="457200" rtl="0" fontAlgn="base">
              <a:spcBef>
                <a:spcPts val="1200"/>
              </a:spcBef>
              <a:spcAft>
                <a:spcPts val="600"/>
              </a:spcAft>
            </a:pPr>
            <a:r>
              <a:rPr lang="en-US" b="0" i="0" u="none" strike="noStrike" dirty="0">
                <a:effectLst/>
                <a:latin typeface="Arial" panose="020B0604020202020204" pitchFamily="34" charset="0"/>
              </a:rPr>
              <a:t>Will interest rates go </a:t>
            </a:r>
            <a:r>
              <a:rPr lang="en-US" b="0" i="0" u="none" strike="noStrike" dirty="0">
                <a:solidFill>
                  <a:srgbClr val="FF0000"/>
                </a:solidFill>
                <a:effectLst/>
                <a:latin typeface="Arial" panose="020B0604020202020204" pitchFamily="34" charset="0"/>
              </a:rPr>
              <a:t>up or down</a:t>
            </a:r>
            <a:r>
              <a:rPr lang="en-US" b="0" i="0" u="none" strike="noStrike" dirty="0">
                <a:effectLst/>
                <a:latin typeface="Arial" panose="020B0604020202020204" pitchFamily="34" charset="0"/>
              </a:rPr>
              <a:t>?</a:t>
            </a:r>
          </a:p>
        </p:txBody>
      </p:sp>
      <p:sp>
        <p:nvSpPr>
          <p:cNvPr id="3" name="Content Placeholder 2">
            <a:extLst>
              <a:ext uri="{FF2B5EF4-FFF2-40B4-BE49-F238E27FC236}">
                <a16:creationId xmlns:a16="http://schemas.microsoft.com/office/drawing/2014/main" id="{DFAD1273-1294-FC81-E26B-EF916756A0DF}"/>
              </a:ext>
            </a:extLst>
          </p:cNvPr>
          <p:cNvSpPr>
            <a:spLocks noGrp="1"/>
          </p:cNvSpPr>
          <p:nvPr>
            <p:ph idx="1"/>
          </p:nvPr>
        </p:nvSpPr>
        <p:spPr>
          <a:xfrm>
            <a:off x="762431" y="5140964"/>
            <a:ext cx="10381205" cy="1199409"/>
          </a:xfrm>
        </p:spPr>
        <p:txBody>
          <a:bodyPr>
            <a:normAutofit fontScale="62500" lnSpcReduction="20000"/>
          </a:bodyPr>
          <a:lstStyle/>
          <a:p>
            <a:pPr marL="342900" indent="-342900">
              <a:buFont typeface="Arial" panose="020B0604020202020204" pitchFamily="34" charset="0"/>
              <a:buChar char="•"/>
            </a:pPr>
            <a:r>
              <a:rPr lang="en-US" dirty="0"/>
              <a:t>The total payment price for all used cars in our dataset generally rose slightly from 2009 to 2018. There were always outliers (your Rolls </a:t>
            </a:r>
            <a:r>
              <a:rPr lang="en-US" dirty="0" err="1"/>
              <a:t>Royces</a:t>
            </a:r>
            <a:r>
              <a:rPr lang="en-US" dirty="0"/>
              <a:t>, etc.), but even the price of more expensive used cars rose as well.</a:t>
            </a:r>
          </a:p>
          <a:p>
            <a:pPr marL="342900" indent="-342900">
              <a:buFont typeface="Arial" panose="020B0604020202020204" pitchFamily="34" charset="0"/>
              <a:buChar char="•"/>
            </a:pPr>
            <a:r>
              <a:rPr lang="en-US" dirty="0"/>
              <a:t>Looking at the average total payment price for ALL used cars by year, few brands had used cars that sold for less than or equal to that average total payment. The number of brands with used cars meeting that criteria declined as the years went on. In 2018, there were only 4 car brands whose </a:t>
            </a:r>
            <a:r>
              <a:rPr lang="en-US"/>
              <a:t>used cars had </a:t>
            </a:r>
            <a:r>
              <a:rPr lang="en-US" dirty="0"/>
              <a:t>a price (adjusted for inflation) that fell below the average payment price.</a:t>
            </a:r>
          </a:p>
        </p:txBody>
      </p:sp>
      <p:pic>
        <p:nvPicPr>
          <p:cNvPr id="8" name="Picture 7">
            <a:extLst>
              <a:ext uri="{FF2B5EF4-FFF2-40B4-BE49-F238E27FC236}">
                <a16:creationId xmlns:a16="http://schemas.microsoft.com/office/drawing/2014/main" id="{7794FEB0-833F-9D90-B2F5-1A8E10A1BA5B}"/>
              </a:ext>
            </a:extLst>
          </p:cNvPr>
          <p:cNvPicPr>
            <a:picLocks noChangeAspect="1"/>
          </p:cNvPicPr>
          <p:nvPr/>
        </p:nvPicPr>
        <p:blipFill>
          <a:blip r:embed="rId2"/>
          <a:srcRect l="1573" r="1573"/>
          <a:stretch/>
        </p:blipFill>
        <p:spPr>
          <a:xfrm>
            <a:off x="897041" y="1461120"/>
            <a:ext cx="4619774" cy="3464831"/>
          </a:xfrm>
          <a:prstGeom prst="rect">
            <a:avLst/>
          </a:prstGeom>
        </p:spPr>
      </p:pic>
      <p:pic>
        <p:nvPicPr>
          <p:cNvPr id="6" name="Picture 5">
            <a:extLst>
              <a:ext uri="{FF2B5EF4-FFF2-40B4-BE49-F238E27FC236}">
                <a16:creationId xmlns:a16="http://schemas.microsoft.com/office/drawing/2014/main" id="{50B806FB-5CDB-1CEF-9F0F-A78DD5A5CC33}"/>
              </a:ext>
            </a:extLst>
          </p:cNvPr>
          <p:cNvPicPr>
            <a:picLocks noChangeAspect="1"/>
          </p:cNvPicPr>
          <p:nvPr/>
        </p:nvPicPr>
        <p:blipFill>
          <a:blip r:embed="rId3"/>
          <a:srcRect/>
          <a:stretch/>
        </p:blipFill>
        <p:spPr>
          <a:xfrm>
            <a:off x="6222541" y="1147912"/>
            <a:ext cx="5207028" cy="3905271"/>
          </a:xfrm>
          <a:prstGeom prst="rect">
            <a:avLst/>
          </a:prstGeom>
        </p:spPr>
      </p:pic>
    </p:spTree>
    <p:extLst>
      <p:ext uri="{BB962C8B-B14F-4D97-AF65-F5344CB8AC3E}">
        <p14:creationId xmlns:p14="http://schemas.microsoft.com/office/powerpoint/2010/main" val="529270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18AE5E-FB34-D2B4-216F-2EFD9E8B909F}"/>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D305DAAD-483C-CD90-FFEF-C690EA8CE302}"/>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6733566-1B7E-D224-2FBF-FC96A75C79C4}"/>
              </a:ext>
            </a:extLst>
          </p:cNvPr>
          <p:cNvSpPr>
            <a:spLocks noGrp="1"/>
          </p:cNvSpPr>
          <p:nvPr>
            <p:ph type="title"/>
          </p:nvPr>
        </p:nvSpPr>
        <p:spPr>
          <a:xfrm>
            <a:off x="762431" y="191717"/>
            <a:ext cx="10380573" cy="1069831"/>
          </a:xfrm>
        </p:spPr>
        <p:txBody>
          <a:bodyPr/>
          <a:lstStyle/>
          <a:p>
            <a:pPr marL="457200" rtl="0" fontAlgn="base">
              <a:spcBef>
                <a:spcPts val="1200"/>
              </a:spcBef>
              <a:spcAft>
                <a:spcPts val="600"/>
              </a:spcAft>
            </a:pPr>
            <a:r>
              <a:rPr lang="en-US" b="0" i="0" u="none" strike="noStrike" dirty="0">
                <a:effectLst/>
                <a:latin typeface="Arial" panose="020B0604020202020204" pitchFamily="34" charset="0"/>
              </a:rPr>
              <a:t>Will used car price go </a:t>
            </a:r>
            <a:r>
              <a:rPr lang="en-US" b="1" i="0" u="none" strike="noStrike" dirty="0">
                <a:solidFill>
                  <a:srgbClr val="FF0000"/>
                </a:solidFill>
                <a:effectLst/>
                <a:latin typeface="Arial" panose="020B0604020202020204" pitchFamily="34" charset="0"/>
              </a:rPr>
              <a:t>up or down</a:t>
            </a:r>
            <a:r>
              <a:rPr lang="en-US" b="0" i="0" u="none" strike="noStrike" dirty="0">
                <a:effectLst/>
                <a:latin typeface="Arial" panose="020B0604020202020204" pitchFamily="34" charset="0"/>
              </a:rPr>
              <a:t>?</a:t>
            </a:r>
          </a:p>
        </p:txBody>
      </p:sp>
      <p:sp>
        <p:nvSpPr>
          <p:cNvPr id="3" name="Content Placeholder 2">
            <a:extLst>
              <a:ext uri="{FF2B5EF4-FFF2-40B4-BE49-F238E27FC236}">
                <a16:creationId xmlns:a16="http://schemas.microsoft.com/office/drawing/2014/main" id="{E3BF9107-88B1-5DA0-730B-D1240445F07D}"/>
              </a:ext>
            </a:extLst>
          </p:cNvPr>
          <p:cNvSpPr>
            <a:spLocks noGrp="1"/>
          </p:cNvSpPr>
          <p:nvPr>
            <p:ph idx="1"/>
          </p:nvPr>
        </p:nvSpPr>
        <p:spPr>
          <a:xfrm>
            <a:off x="761799" y="4096988"/>
            <a:ext cx="10381205" cy="2149434"/>
          </a:xfrm>
        </p:spPr>
        <p:txBody>
          <a:bodyPr>
            <a:normAutofit/>
          </a:bodyPr>
          <a:lstStyle/>
          <a:p>
            <a:pPr marL="342900" indent="-342900">
              <a:buFont typeface="Arial" panose="020B0604020202020204" pitchFamily="34" charset="0"/>
              <a:buChar char="•"/>
            </a:pPr>
            <a:r>
              <a:rPr lang="en-US" dirty="0"/>
              <a:t>Point 1</a:t>
            </a:r>
          </a:p>
          <a:p>
            <a:pPr marL="342900" indent="-342900">
              <a:buFont typeface="Arial" panose="020B0604020202020204" pitchFamily="34" charset="0"/>
              <a:buChar char="•"/>
            </a:pPr>
            <a:r>
              <a:rPr lang="en-US" dirty="0"/>
              <a:t>Point 2</a:t>
            </a:r>
          </a:p>
          <a:p>
            <a:pPr marL="342900" indent="-342900">
              <a:buFont typeface="Arial" panose="020B0604020202020204" pitchFamily="34" charset="0"/>
              <a:buChar char="•"/>
            </a:pPr>
            <a:r>
              <a:rPr lang="en-US" dirty="0"/>
              <a:t>Point 3?</a:t>
            </a:r>
          </a:p>
        </p:txBody>
      </p:sp>
      <p:pic>
        <p:nvPicPr>
          <p:cNvPr id="7" name="Picture 6" descr="Codes on papers">
            <a:extLst>
              <a:ext uri="{FF2B5EF4-FFF2-40B4-BE49-F238E27FC236}">
                <a16:creationId xmlns:a16="http://schemas.microsoft.com/office/drawing/2014/main" id="{C146BACF-3BC7-1A23-71A1-3A76E930556C}"/>
              </a:ext>
            </a:extLst>
          </p:cNvPr>
          <p:cNvPicPr>
            <a:picLocks noChangeAspect="1"/>
          </p:cNvPicPr>
          <p:nvPr/>
        </p:nvPicPr>
        <p:blipFill>
          <a:blip r:embed="rId2"/>
          <a:stretch>
            <a:fillRect/>
          </a:stretch>
        </p:blipFill>
        <p:spPr>
          <a:xfrm>
            <a:off x="964374" y="1261548"/>
            <a:ext cx="3806814" cy="2537876"/>
          </a:xfrm>
          <a:prstGeom prst="rect">
            <a:avLst/>
          </a:prstGeom>
        </p:spPr>
      </p:pic>
      <p:pic>
        <p:nvPicPr>
          <p:cNvPr id="8" name="Picture 7" descr="Codes on papers">
            <a:extLst>
              <a:ext uri="{FF2B5EF4-FFF2-40B4-BE49-F238E27FC236}">
                <a16:creationId xmlns:a16="http://schemas.microsoft.com/office/drawing/2014/main" id="{86C367AD-3FE8-48DE-29A8-23243186C9EC}"/>
              </a:ext>
            </a:extLst>
          </p:cNvPr>
          <p:cNvPicPr>
            <a:picLocks noChangeAspect="1"/>
          </p:cNvPicPr>
          <p:nvPr/>
        </p:nvPicPr>
        <p:blipFill>
          <a:blip r:embed="rId2"/>
          <a:stretch>
            <a:fillRect/>
          </a:stretch>
        </p:blipFill>
        <p:spPr>
          <a:xfrm>
            <a:off x="6900057" y="1261548"/>
            <a:ext cx="3806814" cy="2537876"/>
          </a:xfrm>
          <a:prstGeom prst="rect">
            <a:avLst/>
          </a:prstGeom>
        </p:spPr>
      </p:pic>
    </p:spTree>
    <p:extLst>
      <p:ext uri="{BB962C8B-B14F-4D97-AF65-F5344CB8AC3E}">
        <p14:creationId xmlns:p14="http://schemas.microsoft.com/office/powerpoint/2010/main" val="37727894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E9D1F4-5D19-4464-9A44-757F8FAB835D}"/>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7BB8DBDD-3215-613F-BA50-A3DA42D4B124}"/>
              </a:ext>
            </a:extLst>
          </p:cNvPr>
          <p:cNvSpPr/>
          <p:nvPr/>
        </p:nvSpPr>
        <p:spPr>
          <a:xfrm>
            <a:off x="3048" y="1"/>
            <a:ext cx="12188952" cy="95002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55E4FB0-CC76-0383-E4A9-60114B170775}"/>
              </a:ext>
            </a:extLst>
          </p:cNvPr>
          <p:cNvSpPr>
            <a:spLocks noGrp="1"/>
          </p:cNvSpPr>
          <p:nvPr>
            <p:ph type="title"/>
          </p:nvPr>
        </p:nvSpPr>
        <p:spPr>
          <a:xfrm>
            <a:off x="762431" y="191717"/>
            <a:ext cx="10380573" cy="1069831"/>
          </a:xfrm>
        </p:spPr>
        <p:txBody>
          <a:bodyPr/>
          <a:lstStyle/>
          <a:p>
            <a:pPr marL="457200" rtl="0" fontAlgn="base">
              <a:spcBef>
                <a:spcPts val="1200"/>
              </a:spcBef>
              <a:spcAft>
                <a:spcPts val="600"/>
              </a:spcAft>
            </a:pPr>
            <a:r>
              <a:rPr lang="en-US" b="0" i="0" u="none" strike="noStrike" dirty="0">
                <a:effectLst/>
                <a:latin typeface="Arial" panose="020B0604020202020204" pitchFamily="34" charset="0"/>
              </a:rPr>
              <a:t>Will used car price go </a:t>
            </a:r>
            <a:r>
              <a:rPr lang="en-US" b="1" i="0" u="none" strike="noStrike" dirty="0">
                <a:solidFill>
                  <a:srgbClr val="FF0000"/>
                </a:solidFill>
                <a:effectLst/>
                <a:latin typeface="Arial" panose="020B0604020202020204" pitchFamily="34" charset="0"/>
              </a:rPr>
              <a:t>up or down</a:t>
            </a:r>
            <a:r>
              <a:rPr lang="en-US" b="0" i="0" u="none" strike="noStrike" dirty="0">
                <a:effectLst/>
                <a:latin typeface="Arial" panose="020B0604020202020204" pitchFamily="34" charset="0"/>
              </a:rPr>
              <a:t>?</a:t>
            </a:r>
          </a:p>
        </p:txBody>
      </p:sp>
      <p:sp>
        <p:nvSpPr>
          <p:cNvPr id="3" name="Content Placeholder 2">
            <a:extLst>
              <a:ext uri="{FF2B5EF4-FFF2-40B4-BE49-F238E27FC236}">
                <a16:creationId xmlns:a16="http://schemas.microsoft.com/office/drawing/2014/main" id="{3B5C86E5-3A70-3229-00F1-C927473ADC3E}"/>
              </a:ext>
            </a:extLst>
          </p:cNvPr>
          <p:cNvSpPr>
            <a:spLocks noGrp="1"/>
          </p:cNvSpPr>
          <p:nvPr>
            <p:ph idx="1"/>
          </p:nvPr>
        </p:nvSpPr>
        <p:spPr>
          <a:xfrm>
            <a:off x="761799" y="4096988"/>
            <a:ext cx="10381205" cy="2149434"/>
          </a:xfrm>
        </p:spPr>
        <p:txBody>
          <a:bodyPr>
            <a:normAutofit/>
          </a:bodyPr>
          <a:lstStyle/>
          <a:p>
            <a:pPr marL="342900" indent="-342900">
              <a:buFont typeface="Arial" panose="020B0604020202020204" pitchFamily="34" charset="0"/>
              <a:buChar char="•"/>
            </a:pPr>
            <a:r>
              <a:rPr lang="en-US" dirty="0"/>
              <a:t>Point 1</a:t>
            </a:r>
          </a:p>
          <a:p>
            <a:pPr marL="342900" indent="-342900">
              <a:buFont typeface="Arial" panose="020B0604020202020204" pitchFamily="34" charset="0"/>
              <a:buChar char="•"/>
            </a:pPr>
            <a:r>
              <a:rPr lang="en-US" dirty="0"/>
              <a:t>Point 2</a:t>
            </a:r>
          </a:p>
          <a:p>
            <a:pPr marL="342900" indent="-342900">
              <a:buFont typeface="Arial" panose="020B0604020202020204" pitchFamily="34" charset="0"/>
              <a:buChar char="•"/>
            </a:pPr>
            <a:r>
              <a:rPr lang="en-US" dirty="0"/>
              <a:t>Point 3?</a:t>
            </a:r>
          </a:p>
        </p:txBody>
      </p:sp>
      <p:pic>
        <p:nvPicPr>
          <p:cNvPr id="7" name="Picture 6" descr="Codes on papers">
            <a:extLst>
              <a:ext uri="{FF2B5EF4-FFF2-40B4-BE49-F238E27FC236}">
                <a16:creationId xmlns:a16="http://schemas.microsoft.com/office/drawing/2014/main" id="{BE690436-E5BC-8D59-A403-DEDE3C2A305B}"/>
              </a:ext>
            </a:extLst>
          </p:cNvPr>
          <p:cNvPicPr>
            <a:picLocks noChangeAspect="1"/>
          </p:cNvPicPr>
          <p:nvPr/>
        </p:nvPicPr>
        <p:blipFill>
          <a:blip r:embed="rId2"/>
          <a:stretch>
            <a:fillRect/>
          </a:stretch>
        </p:blipFill>
        <p:spPr>
          <a:xfrm>
            <a:off x="964374" y="1261548"/>
            <a:ext cx="3806814" cy="2537876"/>
          </a:xfrm>
          <a:prstGeom prst="rect">
            <a:avLst/>
          </a:prstGeom>
        </p:spPr>
      </p:pic>
      <p:pic>
        <p:nvPicPr>
          <p:cNvPr id="8" name="Picture 7" descr="Codes on papers">
            <a:extLst>
              <a:ext uri="{FF2B5EF4-FFF2-40B4-BE49-F238E27FC236}">
                <a16:creationId xmlns:a16="http://schemas.microsoft.com/office/drawing/2014/main" id="{659A3F5A-58DA-E0BB-BEE9-E88A5328540D}"/>
              </a:ext>
            </a:extLst>
          </p:cNvPr>
          <p:cNvPicPr>
            <a:picLocks noChangeAspect="1"/>
          </p:cNvPicPr>
          <p:nvPr/>
        </p:nvPicPr>
        <p:blipFill>
          <a:blip r:embed="rId2"/>
          <a:stretch>
            <a:fillRect/>
          </a:stretch>
        </p:blipFill>
        <p:spPr>
          <a:xfrm>
            <a:off x="6900057" y="1261548"/>
            <a:ext cx="3806814" cy="2537876"/>
          </a:xfrm>
          <a:prstGeom prst="rect">
            <a:avLst/>
          </a:prstGeom>
        </p:spPr>
      </p:pic>
    </p:spTree>
    <p:extLst>
      <p:ext uri="{BB962C8B-B14F-4D97-AF65-F5344CB8AC3E}">
        <p14:creationId xmlns:p14="http://schemas.microsoft.com/office/powerpoint/2010/main" val="2284607791"/>
      </p:ext>
    </p:extLst>
  </p:cSld>
  <p:clrMapOvr>
    <a:masterClrMapping/>
  </p:clrMapOvr>
</p:sld>
</file>

<file path=ppt/theme/theme1.xml><?xml version="1.0" encoding="utf-8"?>
<a:theme xmlns:a="http://schemas.openxmlformats.org/drawingml/2006/main" name="BevelVTI">
  <a:themeElements>
    <a:clrScheme name="AnalogousFromLightSeedRightStep">
      <a:dk1>
        <a:srgbClr val="000000"/>
      </a:dk1>
      <a:lt1>
        <a:srgbClr val="FFFFFF"/>
      </a:lt1>
      <a:dk2>
        <a:srgbClr val="413424"/>
      </a:dk2>
      <a:lt2>
        <a:srgbClr val="E2E5E8"/>
      </a:lt2>
      <a:accent1>
        <a:srgbClr val="D19651"/>
      </a:accent1>
      <a:accent2>
        <a:srgbClr val="A9A64F"/>
      </a:accent2>
      <a:accent3>
        <a:srgbClr val="90AB63"/>
      </a:accent3>
      <a:accent4>
        <a:srgbClr val="66B253"/>
      </a:accent4>
      <a:accent5>
        <a:srgbClr val="58B46B"/>
      </a:accent5>
      <a:accent6>
        <a:srgbClr val="53B28E"/>
      </a:accent6>
      <a:hlink>
        <a:srgbClr val="6283AA"/>
      </a:hlink>
      <a:folHlink>
        <a:srgbClr val="7F7F7F"/>
      </a:folHlink>
    </a:clrScheme>
    <a:fontScheme name="Custom 53">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evelVTI" id="{C9E5F598-602B-46C1-AA16-073CEB959654}" vid="{2AE1FD39-65AD-4D34-93E9-C7019D0ECBAC}"/>
    </a:ext>
  </a:extLst>
</a:theme>
</file>

<file path=docProps/app.xml><?xml version="1.0" encoding="utf-8"?>
<Properties xmlns="http://schemas.openxmlformats.org/officeDocument/2006/extended-properties" xmlns:vt="http://schemas.openxmlformats.org/officeDocument/2006/docPropsVTypes">
  <TotalTime>508</TotalTime>
  <Words>602</Words>
  <Application>Microsoft Macintosh PowerPoint</Application>
  <PresentationFormat>Widescreen</PresentationFormat>
  <Paragraphs>43</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Bierstadt</vt:lpstr>
      <vt:lpstr>Courier New</vt:lpstr>
      <vt:lpstr>BevelVTI</vt:lpstr>
      <vt:lpstr>Vroom Boom or Doom?</vt:lpstr>
      <vt:lpstr>Research Question:  Was 2018 a good time to buy a used car?  </vt:lpstr>
      <vt:lpstr>Main Findings</vt:lpstr>
      <vt:lpstr>Our Methodology and Assumptions</vt:lpstr>
      <vt:lpstr>Will used car price go up or down?</vt:lpstr>
      <vt:lpstr>Will interest rates go up or down?</vt:lpstr>
      <vt:lpstr>Will interest rates go up or down?</vt:lpstr>
      <vt:lpstr>Will used car price go up or down?</vt:lpstr>
      <vt:lpstr>Will used car price go up or down?</vt:lpstr>
      <vt:lpstr>What we might be missing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Vroom Boom or Doom?</dc:title>
  <dc:creator>Dan Cabrera</dc:creator>
  <cp:lastModifiedBy>Dan Cabrera</cp:lastModifiedBy>
  <cp:revision>5</cp:revision>
  <dcterms:created xsi:type="dcterms:W3CDTF">2024-02-13T02:02:33Z</dcterms:created>
  <dcterms:modified xsi:type="dcterms:W3CDTF">2024-02-14T01:05:06Z</dcterms:modified>
</cp:coreProperties>
</file>

<file path=docProps/thumbnail.jpeg>
</file>